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7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25" autoAdjust="0"/>
    <p:restoredTop sz="94660"/>
  </p:normalViewPr>
  <p:slideViewPr>
    <p:cSldViewPr snapToGrid="0">
      <p:cViewPr varScale="1">
        <p:scale>
          <a:sx n="81" d="100"/>
          <a:sy n="81" d="100"/>
        </p:scale>
        <p:origin x="773"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5DB295-5663-4E7E-9C80-5B09A0073B05}" type="datetimeFigureOut">
              <a:rPr lang="en-US" smtClean="0"/>
              <a:t>1/25/2016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B45353-DDC6-48C1-8010-D735A941FD0E}" type="slidenum">
              <a:rPr lang="en-US" smtClean="0"/>
              <a:t>‹#›</a:t>
            </a:fld>
            <a:endParaRPr lang="en-US"/>
          </a:p>
        </p:txBody>
      </p:sp>
    </p:spTree>
    <p:extLst>
      <p:ext uri="{BB962C8B-B14F-4D97-AF65-F5344CB8AC3E}">
        <p14:creationId xmlns:p14="http://schemas.microsoft.com/office/powerpoint/2010/main" val="3770274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57DB05A-C95B-49E9-9DD1-CEE33425C46D}" type="slidenum">
              <a:rPr lang="en-US" smtClean="0"/>
              <a:pPr/>
              <a:t>2</a:t>
            </a:fld>
            <a:endParaRPr lang="en-US"/>
          </a:p>
        </p:txBody>
      </p:sp>
    </p:spTree>
    <p:extLst>
      <p:ext uri="{BB962C8B-B14F-4D97-AF65-F5344CB8AC3E}">
        <p14:creationId xmlns:p14="http://schemas.microsoft.com/office/powerpoint/2010/main" val="1177818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914400" y="990601"/>
            <a:ext cx="10363200" cy="2609850"/>
          </a:xfrm>
        </p:spPr>
        <p:txBody>
          <a:bodyPr anchor="b" anchorCtr="0">
            <a:noAutofit/>
            <a:scene3d>
              <a:camera prst="orthographicFront"/>
              <a:lightRig rig="soft" dir="t">
                <a:rot lat="0" lon="0" rev="2100000"/>
              </a:lightRig>
            </a:scene3d>
            <a:sp3d prstMaterial="matte">
              <a:bevelT w="38100" h="38100"/>
              <a:contourClr>
                <a:srgbClr val="FFFFFF"/>
              </a:contourClr>
            </a:sp3d>
          </a:bodyPr>
          <a:lstStyle>
            <a:lvl1pPr algn="ctr">
              <a:defRPr lang="en-US" sz="5800" dirty="0" smtClean="0">
                <a:ln w="9525">
                  <a:noFill/>
                </a:ln>
                <a:effectLst>
                  <a:outerShdw blurRad="50800" dist="38100" dir="8220000" algn="tl" rotWithShape="0">
                    <a:srgbClr val="000000">
                      <a:alpha val="40000"/>
                    </a:srgbClr>
                  </a:outerShdw>
                </a:effectLst>
              </a:defRPr>
            </a:lvl1pPr>
          </a:lstStyle>
          <a:p>
            <a:r>
              <a:rPr lang="en-US" smtClean="0"/>
              <a:t>Click to edit Master title style</a:t>
            </a:r>
            <a:endParaRPr lang="en-US" dirty="0"/>
          </a:p>
        </p:txBody>
      </p:sp>
      <p:sp>
        <p:nvSpPr>
          <p:cNvPr id="24" name="Rectangle 26"/>
          <p:cNvSpPr>
            <a:spLocks noGrp="1"/>
          </p:cNvSpPr>
          <p:nvPr>
            <p:ph type="subTitle" idx="1"/>
          </p:nvPr>
        </p:nvSpPr>
        <p:spPr>
          <a:xfrm>
            <a:off x="1828800" y="3657601"/>
            <a:ext cx="8534400" cy="1967089"/>
          </a:xfrm>
        </p:spPr>
        <p:txBody>
          <a:bodyPr>
            <a:normAutofit/>
          </a:bodyPr>
          <a:lstStyle>
            <a:lvl1pPr marL="0" indent="0" algn="ctr">
              <a:buNone/>
              <a:defRPr lang="en-US" sz="3000" b="0">
                <a:solidFill>
                  <a:schemeClr val="tx2"/>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8" name="Rectangle 6"/>
          <p:cNvSpPr>
            <a:spLocks noGrp="1"/>
          </p:cNvSpPr>
          <p:nvPr>
            <p:ph type="dt" sz="half" idx="10"/>
          </p:nvPr>
        </p:nvSpPr>
        <p:spPr/>
        <p:txBody>
          <a:bodyPr/>
          <a:lstStyle>
            <a:lvl1pPr>
              <a:defRPr lang="en-US" smtClean="0"/>
            </a:lvl1pPr>
          </a:lstStyle>
          <a:p>
            <a:fld id="{3C0E2CE0-3B95-4F08-A1D8-4ADA72B7C9C0}" type="datetimeFigureOut">
              <a:rPr lang="en-US">
                <a:solidFill>
                  <a:srgbClr val="795339"/>
                </a:solidFill>
              </a:rPr>
              <a:pPr/>
              <a:t>1/25/2016</a:t>
            </a:fld>
            <a:endParaRPr>
              <a:solidFill>
                <a:srgbClr val="795339"/>
              </a:solidFill>
            </a:endParaRPr>
          </a:p>
        </p:txBody>
      </p:sp>
      <p:sp>
        <p:nvSpPr>
          <p:cNvPr id="9" name="Rectangle 14"/>
          <p:cNvSpPr>
            <a:spLocks noGrp="1"/>
          </p:cNvSpPr>
          <p:nvPr>
            <p:ph type="sldNum" sz="quarter" idx="11"/>
          </p:nvPr>
        </p:nvSpPr>
        <p:spPr/>
        <p:txBody>
          <a:bodyPr/>
          <a:lstStyle>
            <a:lvl1pPr>
              <a:defRPr lang="en-US" smtClean="0"/>
            </a:lvl1pPr>
          </a:lstStyle>
          <a:p>
            <a:fld id="{74BA8EA4-3CE4-4919-AB67-287FA1748F33}" type="slidenum">
              <a:rPr>
                <a:solidFill>
                  <a:srgbClr val="795339"/>
                </a:solidFill>
              </a:rPr>
              <a:pPr/>
              <a:t>‹#›</a:t>
            </a:fld>
            <a:endParaRPr>
              <a:solidFill>
                <a:srgbClr val="795339"/>
              </a:solidFill>
            </a:endParaRPr>
          </a:p>
        </p:txBody>
      </p:sp>
      <p:sp>
        <p:nvSpPr>
          <p:cNvPr id="25" name="Rectangle 27"/>
          <p:cNvSpPr>
            <a:spLocks noGrp="1"/>
          </p:cNvSpPr>
          <p:nvPr>
            <p:ph type="ftr" sz="quarter" idx="12"/>
          </p:nvPr>
        </p:nvSpPr>
        <p:spPr/>
        <p:txBody>
          <a:bodyPr/>
          <a:lstStyle>
            <a:lvl1pPr>
              <a:defRPr lang="en-US" smtClean="0"/>
            </a:lvl1pPr>
          </a:lstStyle>
          <a:p>
            <a:endParaRPr>
              <a:solidFill>
                <a:srgbClr val="795339"/>
              </a:solidFill>
            </a:endParaRPr>
          </a:p>
        </p:txBody>
      </p:sp>
    </p:spTree>
    <p:extLst>
      <p:ext uri="{BB962C8B-B14F-4D97-AF65-F5344CB8AC3E}">
        <p14:creationId xmlns:p14="http://schemas.microsoft.com/office/powerpoint/2010/main" val="2413016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0E2CE0-3B95-4F08-A1D8-4ADA72B7C9C0}" type="datetimeFigureOut">
              <a:rPr lang="en-US">
                <a:solidFill>
                  <a:srgbClr val="795339"/>
                </a:solidFill>
              </a:rPr>
              <a:pPr/>
              <a:t>1/25/2016</a:t>
            </a:fld>
            <a:endParaRPr>
              <a:solidFill>
                <a:srgbClr val="795339"/>
              </a:solidFill>
            </a:endParaRPr>
          </a:p>
        </p:txBody>
      </p:sp>
      <p:sp>
        <p:nvSpPr>
          <p:cNvPr id="5" name="Footer Placeholder 4"/>
          <p:cNvSpPr>
            <a:spLocks noGrp="1"/>
          </p:cNvSpPr>
          <p:nvPr>
            <p:ph type="ftr" sz="quarter" idx="11"/>
          </p:nvPr>
        </p:nvSpPr>
        <p:spPr/>
        <p:txBody>
          <a:bodyPr/>
          <a:lstStyle/>
          <a:p>
            <a:endParaRPr>
              <a:solidFill>
                <a:srgbClr val="795339"/>
              </a:solidFill>
            </a:endParaRPr>
          </a:p>
        </p:txBody>
      </p:sp>
      <p:sp>
        <p:nvSpPr>
          <p:cNvPr id="6" name="Slide Number Placeholder 5"/>
          <p:cNvSpPr>
            <a:spLocks noGrp="1"/>
          </p:cNvSpPr>
          <p:nvPr>
            <p:ph type="sldNum" sz="quarter" idx="12"/>
          </p:nvPr>
        </p:nvSpPr>
        <p:spPr/>
        <p:txBody>
          <a:bodyPr/>
          <a:lstStyle/>
          <a:p>
            <a:fld id="{74BA8EA4-3CE4-4919-AB67-287FA1748F33}" type="slidenum">
              <a:rPr>
                <a:solidFill>
                  <a:srgbClr val="795339"/>
                </a:solidFill>
              </a:rPr>
              <a:pPr/>
              <a:t>‹#›</a:t>
            </a:fld>
            <a:endParaRPr>
              <a:solidFill>
                <a:srgbClr val="795339"/>
              </a:solidFill>
            </a:endParaRPr>
          </a:p>
        </p:txBody>
      </p:sp>
    </p:spTree>
    <p:extLst>
      <p:ext uri="{BB962C8B-B14F-4D97-AF65-F5344CB8AC3E}">
        <p14:creationId xmlns:p14="http://schemas.microsoft.com/office/powerpoint/2010/main" val="2234354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0E2CE0-3B95-4F08-A1D8-4ADA72B7C9C0}" type="datetimeFigureOut">
              <a:rPr lang="en-US">
                <a:solidFill>
                  <a:srgbClr val="795339"/>
                </a:solidFill>
              </a:rPr>
              <a:pPr/>
              <a:t>1/25/2016</a:t>
            </a:fld>
            <a:endParaRPr>
              <a:solidFill>
                <a:srgbClr val="795339"/>
              </a:solidFill>
            </a:endParaRPr>
          </a:p>
        </p:txBody>
      </p:sp>
      <p:sp>
        <p:nvSpPr>
          <p:cNvPr id="5" name="Footer Placeholder 4"/>
          <p:cNvSpPr>
            <a:spLocks noGrp="1"/>
          </p:cNvSpPr>
          <p:nvPr>
            <p:ph type="ftr" sz="quarter" idx="11"/>
          </p:nvPr>
        </p:nvSpPr>
        <p:spPr/>
        <p:txBody>
          <a:bodyPr/>
          <a:lstStyle/>
          <a:p>
            <a:endParaRPr>
              <a:solidFill>
                <a:srgbClr val="795339"/>
              </a:solidFill>
            </a:endParaRPr>
          </a:p>
        </p:txBody>
      </p:sp>
      <p:sp>
        <p:nvSpPr>
          <p:cNvPr id="6" name="Slide Number Placeholder 5"/>
          <p:cNvSpPr>
            <a:spLocks noGrp="1"/>
          </p:cNvSpPr>
          <p:nvPr>
            <p:ph type="sldNum" sz="quarter" idx="12"/>
          </p:nvPr>
        </p:nvSpPr>
        <p:spPr/>
        <p:txBody>
          <a:bodyPr/>
          <a:lstStyle/>
          <a:p>
            <a:fld id="{74BA8EA4-3CE4-4919-AB67-287FA1748F33}" type="slidenum">
              <a:rPr>
                <a:solidFill>
                  <a:srgbClr val="795339"/>
                </a:solidFill>
              </a:rPr>
              <a:pPr/>
              <a:t>‹#›</a:t>
            </a:fld>
            <a:endParaRPr>
              <a:solidFill>
                <a:srgbClr val="795339"/>
              </a:solidFill>
            </a:endParaRPr>
          </a:p>
        </p:txBody>
      </p:sp>
    </p:spTree>
    <p:extLst>
      <p:ext uri="{BB962C8B-B14F-4D97-AF65-F5344CB8AC3E}">
        <p14:creationId xmlns:p14="http://schemas.microsoft.com/office/powerpoint/2010/main" val="1156977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245225"/>
            <a:ext cx="2844800" cy="476250"/>
          </a:xfrm>
        </p:spPr>
        <p:txBody>
          <a:bodyPr/>
          <a:lstStyle>
            <a:lvl1pPr>
              <a:defRPr/>
            </a:lvl1pPr>
          </a:lstStyle>
          <a:p>
            <a:endParaRPr>
              <a:solidFill>
                <a:srgbClr val="795339"/>
              </a:solidFill>
            </a:endParaRPr>
          </a:p>
        </p:txBody>
      </p:sp>
      <p:sp>
        <p:nvSpPr>
          <p:cNvPr id="6" name="Footer Placeholder 5"/>
          <p:cNvSpPr>
            <a:spLocks noGrp="1"/>
          </p:cNvSpPr>
          <p:nvPr>
            <p:ph type="ftr" sz="quarter" idx="11"/>
          </p:nvPr>
        </p:nvSpPr>
        <p:spPr>
          <a:xfrm>
            <a:off x="4165600" y="6245225"/>
            <a:ext cx="3860800" cy="476250"/>
          </a:xfrm>
        </p:spPr>
        <p:txBody>
          <a:bodyPr/>
          <a:lstStyle>
            <a:lvl1pPr>
              <a:defRPr/>
            </a:lvl1pPr>
          </a:lstStyle>
          <a:p>
            <a:endParaRPr>
              <a:solidFill>
                <a:srgbClr val="795339"/>
              </a:solidFill>
            </a:endParaRPr>
          </a:p>
        </p:txBody>
      </p:sp>
      <p:sp>
        <p:nvSpPr>
          <p:cNvPr id="7" name="Slide Number Placeholder 6"/>
          <p:cNvSpPr>
            <a:spLocks noGrp="1"/>
          </p:cNvSpPr>
          <p:nvPr>
            <p:ph type="sldNum" sz="quarter" idx="12"/>
          </p:nvPr>
        </p:nvSpPr>
        <p:spPr>
          <a:xfrm>
            <a:off x="8737600" y="6245225"/>
            <a:ext cx="2844800" cy="476250"/>
          </a:xfrm>
        </p:spPr>
        <p:txBody>
          <a:bodyPr/>
          <a:lstStyle>
            <a:lvl1pPr>
              <a:defRPr/>
            </a:lvl1pPr>
          </a:lstStyle>
          <a:p>
            <a:fld id="{2C8D8162-1280-4336-ABEE-304465D60FCD}" type="slidenum">
              <a:rPr>
                <a:solidFill>
                  <a:srgbClr val="795339"/>
                </a:solidFill>
              </a:rPr>
              <a:pPr/>
              <a:t>‹#›</a:t>
            </a:fld>
            <a:endParaRPr>
              <a:solidFill>
                <a:srgbClr val="795339"/>
              </a:solidFill>
            </a:endParaRPr>
          </a:p>
        </p:txBody>
      </p:sp>
    </p:spTree>
    <p:extLst>
      <p:ext uri="{BB962C8B-B14F-4D97-AF65-F5344CB8AC3E}">
        <p14:creationId xmlns:p14="http://schemas.microsoft.com/office/powerpoint/2010/main" val="18883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smtClean="0"/>
              <a:t>Click to edit Master title style</a:t>
            </a:r>
            <a:endParaRPr lang="en-US"/>
          </a:p>
        </p:txBody>
      </p:sp>
      <p:sp>
        <p:nvSpPr>
          <p:cNvPr id="3" name="Rectangle 3"/>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p:cNvSpPr>
          <p:nvPr>
            <p:ph type="dt" sz="half" idx="10"/>
          </p:nvPr>
        </p:nvSpPr>
        <p:spPr/>
        <p:txBody>
          <a:bodyPr/>
          <a:lstStyle/>
          <a:p>
            <a:fld id="{3C0E2CE0-3B95-4F08-A1D8-4ADA72B7C9C0}" type="datetimeFigureOut">
              <a:rPr lang="en-US">
                <a:solidFill>
                  <a:srgbClr val="795339"/>
                </a:solidFill>
              </a:rPr>
              <a:pPr/>
              <a:t>1/25/2016</a:t>
            </a:fld>
            <a:endParaRPr>
              <a:solidFill>
                <a:srgbClr val="795339"/>
              </a:solidFill>
            </a:endParaRPr>
          </a:p>
        </p:txBody>
      </p:sp>
      <p:sp>
        <p:nvSpPr>
          <p:cNvPr id="5" name="Rectangle 5"/>
          <p:cNvSpPr>
            <a:spLocks noGrp="1"/>
          </p:cNvSpPr>
          <p:nvPr>
            <p:ph type="ftr" sz="quarter" idx="11"/>
          </p:nvPr>
        </p:nvSpPr>
        <p:spPr/>
        <p:txBody>
          <a:bodyPr/>
          <a:lstStyle/>
          <a:p>
            <a:endParaRPr>
              <a:solidFill>
                <a:srgbClr val="795339"/>
              </a:solidFill>
            </a:endParaRPr>
          </a:p>
        </p:txBody>
      </p:sp>
      <p:sp>
        <p:nvSpPr>
          <p:cNvPr id="6" name="Rectangle 6"/>
          <p:cNvSpPr>
            <a:spLocks noGrp="1"/>
          </p:cNvSpPr>
          <p:nvPr>
            <p:ph type="sldNum" sz="quarter" idx="12"/>
          </p:nvPr>
        </p:nvSpPr>
        <p:spPr/>
        <p:txBody>
          <a:bodyPr/>
          <a:lstStyle/>
          <a:p>
            <a:fld id="{74BA8EA4-3CE4-4919-AB67-287FA1748F33}" type="slidenum">
              <a:rPr>
                <a:solidFill>
                  <a:srgbClr val="795339"/>
                </a:solidFill>
              </a:rPr>
              <a:pPr/>
              <a:t>‹#›</a:t>
            </a:fld>
            <a:endParaRPr>
              <a:solidFill>
                <a:srgbClr val="795339"/>
              </a:solidFill>
            </a:endParaRPr>
          </a:p>
        </p:txBody>
      </p:sp>
    </p:spTree>
    <p:extLst>
      <p:ext uri="{BB962C8B-B14F-4D97-AF65-F5344CB8AC3E}">
        <p14:creationId xmlns:p14="http://schemas.microsoft.com/office/powerpoint/2010/main" val="1541756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Rectangle 2"/>
          <p:cNvSpPr>
            <a:spLocks noGrp="1"/>
          </p:cNvSpPr>
          <p:nvPr>
            <p:ph type="title"/>
          </p:nvPr>
        </p:nvSpPr>
        <p:spPr>
          <a:xfrm>
            <a:off x="963084" y="2685392"/>
            <a:ext cx="10363200" cy="3112843"/>
          </a:xfrm>
        </p:spPr>
        <p:txBody>
          <a:bodyPr anchor="t">
            <a:normAutofit/>
          </a:bodyPr>
          <a:lstStyle>
            <a:lvl1pPr algn="ctr">
              <a:buNone/>
              <a:defRPr lang="en-US" sz="6000" b="1" dirty="0">
                <a:solidFill>
                  <a:schemeClr val="tx2">
                    <a:shade val="85000"/>
                    <a:satMod val="150000"/>
                  </a:schemeClr>
                </a:solidFill>
              </a:defRPr>
            </a:lvl1pPr>
          </a:lstStyle>
          <a:p>
            <a:r>
              <a:rPr lang="en-US" smtClean="0"/>
              <a:t>Click to edit Master title style</a:t>
            </a:r>
            <a:endParaRPr lang="en-US" dirty="0"/>
          </a:p>
        </p:txBody>
      </p:sp>
      <p:sp>
        <p:nvSpPr>
          <p:cNvPr id="3" name="Rectangle 3"/>
          <p:cNvSpPr>
            <a:spLocks noGrp="1"/>
          </p:cNvSpPr>
          <p:nvPr>
            <p:ph type="body" idx="1"/>
          </p:nvPr>
        </p:nvSpPr>
        <p:spPr>
          <a:xfrm>
            <a:off x="963084" y="1128932"/>
            <a:ext cx="10363200" cy="1509712"/>
          </a:xfrm>
        </p:spPr>
        <p:txBody>
          <a:bodyPr anchor="b">
            <a:normAutofit/>
          </a:bodyPr>
          <a:lstStyle>
            <a:lvl1pPr algn="ctr">
              <a:buNone/>
              <a:defRPr lang="en-US" sz="24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Rectangle 4"/>
          <p:cNvSpPr>
            <a:spLocks noGrp="1"/>
          </p:cNvSpPr>
          <p:nvPr>
            <p:ph type="dt" sz="half" idx="10"/>
          </p:nvPr>
        </p:nvSpPr>
        <p:spPr/>
        <p:txBody>
          <a:bodyPr/>
          <a:lstStyle/>
          <a:p>
            <a:fld id="{3C0E2CE0-3B95-4F08-A1D8-4ADA72B7C9C0}" type="datetimeFigureOut">
              <a:rPr lang="en-US">
                <a:solidFill>
                  <a:srgbClr val="795339"/>
                </a:solidFill>
              </a:rPr>
              <a:pPr/>
              <a:t>1/25/2016</a:t>
            </a:fld>
            <a:endParaRPr>
              <a:solidFill>
                <a:srgbClr val="795339"/>
              </a:solidFill>
            </a:endParaRPr>
          </a:p>
        </p:txBody>
      </p:sp>
      <p:sp>
        <p:nvSpPr>
          <p:cNvPr id="5" name="Rectangle 5"/>
          <p:cNvSpPr>
            <a:spLocks noGrp="1"/>
          </p:cNvSpPr>
          <p:nvPr>
            <p:ph type="ftr" sz="quarter" idx="11"/>
          </p:nvPr>
        </p:nvSpPr>
        <p:spPr/>
        <p:txBody>
          <a:bodyPr/>
          <a:lstStyle/>
          <a:p>
            <a:endParaRPr>
              <a:solidFill>
                <a:srgbClr val="795339"/>
              </a:solidFill>
            </a:endParaRPr>
          </a:p>
        </p:txBody>
      </p:sp>
      <p:sp>
        <p:nvSpPr>
          <p:cNvPr id="6" name="Rectangle 6"/>
          <p:cNvSpPr>
            <a:spLocks noGrp="1"/>
          </p:cNvSpPr>
          <p:nvPr>
            <p:ph type="sldNum" sz="quarter" idx="12"/>
          </p:nvPr>
        </p:nvSpPr>
        <p:spPr/>
        <p:txBody>
          <a:bodyPr/>
          <a:lstStyle/>
          <a:p>
            <a:fld id="{74BA8EA4-3CE4-4919-AB67-287FA1748F33}" type="slidenum">
              <a:rPr>
                <a:solidFill>
                  <a:srgbClr val="795339"/>
                </a:solidFill>
              </a:rPr>
              <a:pPr/>
              <a:t>‹#›</a:t>
            </a:fld>
            <a:endParaRPr>
              <a:solidFill>
                <a:srgbClr val="795339"/>
              </a:solidFill>
            </a:endParaRPr>
          </a:p>
        </p:txBody>
      </p:sp>
    </p:spTree>
    <p:extLst>
      <p:ext uri="{BB962C8B-B14F-4D97-AF65-F5344CB8AC3E}">
        <p14:creationId xmlns:p14="http://schemas.microsoft.com/office/powerpoint/2010/main" val="4010104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dt" sz="half" idx="10"/>
          </p:nvPr>
        </p:nvSpPr>
        <p:spPr/>
        <p:txBody>
          <a:bodyPr/>
          <a:lstStyle/>
          <a:p>
            <a:fld id="{3C0E2CE0-3B95-4F08-A1D8-4ADA72B7C9C0}" type="datetimeFigureOut">
              <a:rPr lang="en-US">
                <a:solidFill>
                  <a:srgbClr val="795339"/>
                </a:solidFill>
              </a:rPr>
              <a:pPr/>
              <a:t>1/25/2016</a:t>
            </a:fld>
            <a:endParaRPr>
              <a:solidFill>
                <a:srgbClr val="795339"/>
              </a:solidFill>
            </a:endParaRPr>
          </a:p>
        </p:txBody>
      </p:sp>
      <p:sp>
        <p:nvSpPr>
          <p:cNvPr id="6" name="Rectangle 5"/>
          <p:cNvSpPr>
            <a:spLocks noGrp="1"/>
          </p:cNvSpPr>
          <p:nvPr>
            <p:ph type="ftr" sz="quarter" idx="11"/>
          </p:nvPr>
        </p:nvSpPr>
        <p:spPr/>
        <p:txBody>
          <a:bodyPr/>
          <a:lstStyle/>
          <a:p>
            <a:endParaRPr>
              <a:solidFill>
                <a:srgbClr val="795339"/>
              </a:solidFill>
            </a:endParaRPr>
          </a:p>
        </p:txBody>
      </p:sp>
      <p:sp>
        <p:nvSpPr>
          <p:cNvPr id="7" name="Rectangle 6"/>
          <p:cNvSpPr>
            <a:spLocks noGrp="1"/>
          </p:cNvSpPr>
          <p:nvPr>
            <p:ph type="sldNum" sz="quarter" idx="12"/>
          </p:nvPr>
        </p:nvSpPr>
        <p:spPr/>
        <p:txBody>
          <a:bodyPr/>
          <a:lstStyle/>
          <a:p>
            <a:fld id="{74BA8EA4-3CE4-4919-AB67-287FA1748F33}" type="slidenum">
              <a:rPr>
                <a:solidFill>
                  <a:srgbClr val="795339"/>
                </a:solidFill>
              </a:rPr>
              <a:pPr/>
              <a:t>‹#›</a:t>
            </a:fld>
            <a:endParaRPr>
              <a:solidFill>
                <a:srgbClr val="795339"/>
              </a:solidFill>
            </a:endParaRPr>
          </a:p>
        </p:txBody>
      </p:sp>
    </p:spTree>
    <p:extLst>
      <p:ext uri="{BB962C8B-B14F-4D97-AF65-F5344CB8AC3E}">
        <p14:creationId xmlns:p14="http://schemas.microsoft.com/office/powerpoint/2010/main" val="2640630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Rectangle 2"/>
          <p:cNvSpPr>
            <a:spLocks noGrp="1"/>
          </p:cNvSpPr>
          <p:nvPr>
            <p:ph type="body" idx="1"/>
          </p:nvPr>
        </p:nvSpPr>
        <p:spPr>
          <a:xfrm>
            <a:off x="609600" y="1535113"/>
            <a:ext cx="5386917"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body" sz="quarter" idx="3"/>
          </p:nvPr>
        </p:nvSpPr>
        <p:spPr>
          <a:xfrm>
            <a:off x="6193368" y="1535113"/>
            <a:ext cx="5389033"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p:cNvSpPr>
          <p:nvPr>
            <p:ph type="dt" sz="half" idx="10"/>
          </p:nvPr>
        </p:nvSpPr>
        <p:spPr/>
        <p:txBody>
          <a:bodyPr/>
          <a:lstStyle/>
          <a:p>
            <a:fld id="{3C0E2CE0-3B95-4F08-A1D8-4ADA72B7C9C0}" type="datetimeFigureOut">
              <a:rPr lang="en-US">
                <a:solidFill>
                  <a:srgbClr val="795339"/>
                </a:solidFill>
              </a:rPr>
              <a:pPr/>
              <a:t>1/25/2016</a:t>
            </a:fld>
            <a:endParaRPr>
              <a:solidFill>
                <a:srgbClr val="795339"/>
              </a:solidFill>
            </a:endParaRPr>
          </a:p>
        </p:txBody>
      </p:sp>
      <p:sp>
        <p:nvSpPr>
          <p:cNvPr id="8" name="Rectangle 7"/>
          <p:cNvSpPr>
            <a:spLocks noGrp="1"/>
          </p:cNvSpPr>
          <p:nvPr>
            <p:ph type="ftr" sz="quarter" idx="11"/>
          </p:nvPr>
        </p:nvSpPr>
        <p:spPr/>
        <p:txBody>
          <a:bodyPr/>
          <a:lstStyle/>
          <a:p>
            <a:endParaRPr>
              <a:solidFill>
                <a:srgbClr val="795339"/>
              </a:solidFill>
            </a:endParaRPr>
          </a:p>
        </p:txBody>
      </p:sp>
      <p:sp>
        <p:nvSpPr>
          <p:cNvPr id="9" name="Rectangle 8"/>
          <p:cNvSpPr>
            <a:spLocks noGrp="1"/>
          </p:cNvSpPr>
          <p:nvPr>
            <p:ph type="sldNum" sz="quarter" idx="12"/>
          </p:nvPr>
        </p:nvSpPr>
        <p:spPr/>
        <p:txBody>
          <a:bodyPr/>
          <a:lstStyle/>
          <a:p>
            <a:fld id="{74BA8EA4-3CE4-4919-AB67-287FA1748F33}" type="slidenum">
              <a:rPr>
                <a:solidFill>
                  <a:srgbClr val="795339"/>
                </a:solidFill>
              </a:rPr>
              <a:pPr/>
              <a:t>‹#›</a:t>
            </a:fld>
            <a:endParaRPr>
              <a:solidFill>
                <a:srgbClr val="795339"/>
              </a:solidFill>
            </a:endParaRPr>
          </a:p>
        </p:txBody>
      </p:sp>
    </p:spTree>
    <p:extLst>
      <p:ext uri="{BB962C8B-B14F-4D97-AF65-F5344CB8AC3E}">
        <p14:creationId xmlns:p14="http://schemas.microsoft.com/office/powerpoint/2010/main" val="125641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smtClean="0"/>
              <a:t>Click to edit Master title style</a:t>
            </a:r>
            <a:endParaRPr lang="en-US"/>
          </a:p>
        </p:txBody>
      </p:sp>
      <p:sp>
        <p:nvSpPr>
          <p:cNvPr id="3" name="Rectangle 3"/>
          <p:cNvSpPr>
            <a:spLocks noGrp="1"/>
          </p:cNvSpPr>
          <p:nvPr>
            <p:ph type="dt" sz="half" idx="10"/>
          </p:nvPr>
        </p:nvSpPr>
        <p:spPr/>
        <p:txBody>
          <a:bodyPr/>
          <a:lstStyle/>
          <a:p>
            <a:fld id="{3C0E2CE0-3B95-4F08-A1D8-4ADA72B7C9C0}" type="datetimeFigureOut">
              <a:rPr lang="en-US">
                <a:solidFill>
                  <a:srgbClr val="795339"/>
                </a:solidFill>
              </a:rPr>
              <a:pPr/>
              <a:t>1/25/2016</a:t>
            </a:fld>
            <a:endParaRPr>
              <a:solidFill>
                <a:srgbClr val="795339"/>
              </a:solidFill>
            </a:endParaRPr>
          </a:p>
        </p:txBody>
      </p:sp>
      <p:sp>
        <p:nvSpPr>
          <p:cNvPr id="4" name="Rectangle 4"/>
          <p:cNvSpPr>
            <a:spLocks noGrp="1"/>
          </p:cNvSpPr>
          <p:nvPr>
            <p:ph type="ftr" sz="quarter" idx="11"/>
          </p:nvPr>
        </p:nvSpPr>
        <p:spPr/>
        <p:txBody>
          <a:bodyPr/>
          <a:lstStyle/>
          <a:p>
            <a:endParaRPr>
              <a:solidFill>
                <a:srgbClr val="795339"/>
              </a:solidFill>
            </a:endParaRPr>
          </a:p>
        </p:txBody>
      </p:sp>
      <p:sp>
        <p:nvSpPr>
          <p:cNvPr id="5" name="Rectangle 5"/>
          <p:cNvSpPr>
            <a:spLocks noGrp="1"/>
          </p:cNvSpPr>
          <p:nvPr>
            <p:ph type="sldNum" sz="quarter" idx="12"/>
          </p:nvPr>
        </p:nvSpPr>
        <p:spPr/>
        <p:txBody>
          <a:bodyPr/>
          <a:lstStyle/>
          <a:p>
            <a:fld id="{74BA8EA4-3CE4-4919-AB67-287FA1748F33}" type="slidenum">
              <a:rPr>
                <a:solidFill>
                  <a:srgbClr val="795339"/>
                </a:solidFill>
              </a:rPr>
              <a:pPr/>
              <a:t>‹#›</a:t>
            </a:fld>
            <a:endParaRPr>
              <a:solidFill>
                <a:srgbClr val="795339"/>
              </a:solidFill>
            </a:endParaRPr>
          </a:p>
        </p:txBody>
      </p:sp>
    </p:spTree>
    <p:extLst>
      <p:ext uri="{BB962C8B-B14F-4D97-AF65-F5344CB8AC3E}">
        <p14:creationId xmlns:p14="http://schemas.microsoft.com/office/powerpoint/2010/main" val="1786093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p:cNvSpPr>
          <p:nvPr>
            <p:ph type="dt" sz="half" idx="10"/>
          </p:nvPr>
        </p:nvSpPr>
        <p:spPr/>
        <p:txBody>
          <a:bodyPr/>
          <a:lstStyle/>
          <a:p>
            <a:fld id="{3C0E2CE0-3B95-4F08-A1D8-4ADA72B7C9C0}" type="datetimeFigureOut">
              <a:rPr lang="en-US">
                <a:solidFill>
                  <a:srgbClr val="795339"/>
                </a:solidFill>
              </a:rPr>
              <a:pPr/>
              <a:t>1/25/2016</a:t>
            </a:fld>
            <a:endParaRPr>
              <a:solidFill>
                <a:srgbClr val="795339"/>
              </a:solidFill>
            </a:endParaRPr>
          </a:p>
        </p:txBody>
      </p:sp>
      <p:sp>
        <p:nvSpPr>
          <p:cNvPr id="3" name="Rectangle 3"/>
          <p:cNvSpPr>
            <a:spLocks noGrp="1"/>
          </p:cNvSpPr>
          <p:nvPr>
            <p:ph type="ftr" sz="quarter" idx="11"/>
          </p:nvPr>
        </p:nvSpPr>
        <p:spPr/>
        <p:txBody>
          <a:bodyPr/>
          <a:lstStyle/>
          <a:p>
            <a:endParaRPr>
              <a:solidFill>
                <a:srgbClr val="795339"/>
              </a:solidFill>
            </a:endParaRPr>
          </a:p>
        </p:txBody>
      </p:sp>
      <p:sp>
        <p:nvSpPr>
          <p:cNvPr id="4" name="Rectangle 4"/>
          <p:cNvSpPr>
            <a:spLocks noGrp="1"/>
          </p:cNvSpPr>
          <p:nvPr>
            <p:ph type="sldNum" sz="quarter" idx="12"/>
          </p:nvPr>
        </p:nvSpPr>
        <p:spPr/>
        <p:txBody>
          <a:bodyPr/>
          <a:lstStyle/>
          <a:p>
            <a:fld id="{74BA8EA4-3CE4-4919-AB67-287FA1748F33}" type="slidenum">
              <a:rPr>
                <a:solidFill>
                  <a:srgbClr val="795339"/>
                </a:solidFill>
              </a:rPr>
              <a:pPr/>
              <a:t>‹#›</a:t>
            </a:fld>
            <a:endParaRPr>
              <a:solidFill>
                <a:srgbClr val="795339"/>
              </a:solidFill>
            </a:endParaRPr>
          </a:p>
        </p:txBody>
      </p:sp>
    </p:spTree>
    <p:extLst>
      <p:ext uri="{BB962C8B-B14F-4D97-AF65-F5344CB8AC3E}">
        <p14:creationId xmlns:p14="http://schemas.microsoft.com/office/powerpoint/2010/main" val="4228935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a:off x="609601" y="273050"/>
            <a:ext cx="4011084" cy="1162050"/>
          </a:xfrm>
        </p:spPr>
        <p:txBody>
          <a:bodyPr anchor="b">
            <a:normAutofit/>
          </a:bodyPr>
          <a:lstStyle>
            <a:lvl1pPr algn="ctr">
              <a:defRPr sz="24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a:p>
        </p:txBody>
      </p:sp>
      <p:sp>
        <p:nvSpPr>
          <p:cNvPr id="3" name="Rectangle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body" sz="half" idx="2"/>
          </p:nvPr>
        </p:nvSpPr>
        <p:spPr>
          <a:xfrm>
            <a:off x="609601" y="1435101"/>
            <a:ext cx="4011084" cy="4691063"/>
          </a:xfrm>
        </p:spPr>
        <p:txBody>
          <a:bodyPr/>
          <a:lstStyle>
            <a:lvl1pPr marL="0" indent="0" algn="ctr">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p:cNvSpPr>
          <p:nvPr>
            <p:ph type="dt" sz="half" idx="10"/>
          </p:nvPr>
        </p:nvSpPr>
        <p:spPr/>
        <p:txBody>
          <a:bodyPr/>
          <a:lstStyle/>
          <a:p>
            <a:fld id="{3C0E2CE0-3B95-4F08-A1D8-4ADA72B7C9C0}" type="datetimeFigureOut">
              <a:rPr lang="en-US">
                <a:solidFill>
                  <a:srgbClr val="795339"/>
                </a:solidFill>
              </a:rPr>
              <a:pPr/>
              <a:t>1/25/2016</a:t>
            </a:fld>
            <a:endParaRPr>
              <a:solidFill>
                <a:srgbClr val="795339"/>
              </a:solidFill>
            </a:endParaRPr>
          </a:p>
        </p:txBody>
      </p:sp>
      <p:sp>
        <p:nvSpPr>
          <p:cNvPr id="6" name="Rectangle 5"/>
          <p:cNvSpPr>
            <a:spLocks noGrp="1"/>
          </p:cNvSpPr>
          <p:nvPr>
            <p:ph type="ftr" sz="quarter" idx="11"/>
          </p:nvPr>
        </p:nvSpPr>
        <p:spPr/>
        <p:txBody>
          <a:bodyPr/>
          <a:lstStyle/>
          <a:p>
            <a:endParaRPr>
              <a:solidFill>
                <a:srgbClr val="795339"/>
              </a:solidFill>
            </a:endParaRPr>
          </a:p>
        </p:txBody>
      </p:sp>
      <p:sp>
        <p:nvSpPr>
          <p:cNvPr id="7" name="Rectangle 6"/>
          <p:cNvSpPr>
            <a:spLocks noGrp="1"/>
          </p:cNvSpPr>
          <p:nvPr>
            <p:ph type="sldNum" sz="quarter" idx="12"/>
          </p:nvPr>
        </p:nvSpPr>
        <p:spPr/>
        <p:txBody>
          <a:bodyPr/>
          <a:lstStyle/>
          <a:p>
            <a:fld id="{74BA8EA4-3CE4-4919-AB67-287FA1748F33}" type="slidenum">
              <a:rPr>
                <a:solidFill>
                  <a:srgbClr val="795339"/>
                </a:solidFill>
              </a:rPr>
              <a:pPr/>
              <a:t>‹#›</a:t>
            </a:fld>
            <a:endParaRPr>
              <a:solidFill>
                <a:srgbClr val="795339"/>
              </a:solidFill>
            </a:endParaRPr>
          </a:p>
        </p:txBody>
      </p:sp>
    </p:spTree>
    <p:extLst>
      <p:ext uri="{BB962C8B-B14F-4D97-AF65-F5344CB8AC3E}">
        <p14:creationId xmlns:p14="http://schemas.microsoft.com/office/powerpoint/2010/main" val="133885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970305" y="1062637"/>
            <a:ext cx="6132576" cy="3977640"/>
          </a:xfrm>
          <a:prstGeom prst="rect">
            <a:avLst/>
          </a:prstGeom>
          <a:solidFill>
            <a:schemeClr val="tx2">
              <a:shade val="15000"/>
            </a:schemeClr>
          </a:solidFill>
          <a:ln w="63500">
            <a:noFill/>
            <a:miter lim="800000"/>
          </a:ln>
          <a:effectLst>
            <a:outerShdw blurRad="63500" dist="25400" dir="7200000" algn="t" rotWithShape="0">
              <a:prstClr val="black">
                <a:alpha val="45000"/>
              </a:prstClr>
            </a:outerShdw>
          </a:effectLst>
        </p:spPr>
        <p:style>
          <a:lnRef idx="3">
            <a:schemeClr val="lt1"/>
          </a:lnRef>
          <a:fillRef idx="1">
            <a:schemeClr val="accent6"/>
          </a:fillRef>
          <a:effectRef idx="1">
            <a:schemeClr val="accent6"/>
          </a:effectRef>
          <a:fontRef idx="minor">
            <a:schemeClr val="lt1"/>
          </a:fontRef>
        </p:style>
        <p:txBody>
          <a:bodyPr lIns="45720" rIns="45720" rtlCol="0" anchor="ctr">
            <a:normAutofit/>
          </a:bodyPr>
          <a:lstStyle/>
          <a:p>
            <a:pPr indent="-274320">
              <a:buClr>
                <a:srgbClr val="AD2E27"/>
              </a:buClr>
              <a:buSzPct val="80000"/>
              <a:buFont typeface="Wingdings 2" pitchFamily="18" charset="2"/>
              <a:buNone/>
            </a:pPr>
            <a:endParaRPr lang="en-US" sz="2000">
              <a:solidFill>
                <a:prstClr val="white"/>
              </a:solidFill>
            </a:endParaRPr>
          </a:p>
        </p:txBody>
      </p:sp>
      <p:sp>
        <p:nvSpPr>
          <p:cNvPr id="2" name="Rectangle 2"/>
          <p:cNvSpPr>
            <a:spLocks noGrp="1"/>
          </p:cNvSpPr>
          <p:nvPr>
            <p:ph type="title"/>
          </p:nvPr>
        </p:nvSpPr>
        <p:spPr>
          <a:xfrm>
            <a:off x="7352715" y="4343400"/>
            <a:ext cx="4064000" cy="709858"/>
          </a:xfrm>
        </p:spPr>
        <p:txBody>
          <a:bodyPr anchor="t">
            <a:noAutofit/>
          </a:bodyPr>
          <a:lstStyle>
            <a:lvl1pPr algn="l">
              <a:buNone/>
              <a:defRPr sz="22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dirty="0"/>
          </a:p>
        </p:txBody>
      </p:sp>
      <p:sp>
        <p:nvSpPr>
          <p:cNvPr id="3" name="Rectangle 3"/>
          <p:cNvSpPr>
            <a:spLocks noGrp="1"/>
          </p:cNvSpPr>
          <p:nvPr>
            <p:ph type="pic" idx="1"/>
          </p:nvPr>
        </p:nvSpPr>
        <p:spPr>
          <a:xfrm>
            <a:off x="986194" y="1222657"/>
            <a:ext cx="6100801" cy="3657600"/>
          </a:xfrm>
          <a:solidFill>
            <a:schemeClr val="tx2">
              <a:shade val="75000"/>
            </a:schemeClr>
          </a:solidFill>
          <a:ln w="63500">
            <a:noFill/>
            <a:miter lim="800000"/>
          </a:ln>
          <a:effectLst/>
        </p:spPr>
        <p:style>
          <a:lnRef idx="3">
            <a:schemeClr val="lt1"/>
          </a:lnRef>
          <a:fillRef idx="1">
            <a:schemeClr val="accent6"/>
          </a:fillRef>
          <a:effectRef idx="1">
            <a:schemeClr val="accent6"/>
          </a:effectRef>
          <a:fontRef idx="minor">
            <a:schemeClr val="lt1"/>
          </a:fontRef>
        </p:style>
        <p:txBody>
          <a:bodyPr/>
          <a:lstStyle>
            <a:lvl1pPr>
              <a:buNone/>
              <a:defRPr sz="3200"/>
            </a:lvl1pPr>
          </a:lstStyle>
          <a:p>
            <a:r>
              <a:rPr lang="en-US" sz="2000" smtClean="0"/>
              <a:t>Click icon to add picture</a:t>
            </a:r>
            <a:endParaRPr lang="en-US" sz="2000" dirty="0"/>
          </a:p>
        </p:txBody>
      </p:sp>
      <p:sp>
        <p:nvSpPr>
          <p:cNvPr id="4" name="Rectangle 4"/>
          <p:cNvSpPr>
            <a:spLocks noGrp="1"/>
          </p:cNvSpPr>
          <p:nvPr>
            <p:ph type="body" sz="half" idx="2"/>
          </p:nvPr>
        </p:nvSpPr>
        <p:spPr>
          <a:xfrm>
            <a:off x="7352715" y="1371600"/>
            <a:ext cx="4059936" cy="2930086"/>
          </a:xfrm>
        </p:spPr>
        <p:txBody>
          <a:bodyPr bIns="0" anchor="b">
            <a:normAutofit/>
          </a:bodyPr>
          <a:lstStyle>
            <a:lvl1pPr marL="0" marR="0" indent="0" algn="l">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smtClean="0"/>
              <a:t>Click to edit Master text styles</a:t>
            </a:r>
          </a:p>
        </p:txBody>
      </p:sp>
      <p:sp>
        <p:nvSpPr>
          <p:cNvPr id="5" name="Rectangle 5"/>
          <p:cNvSpPr>
            <a:spLocks noGrp="1"/>
          </p:cNvSpPr>
          <p:nvPr>
            <p:ph type="dt" sz="half" idx="10"/>
          </p:nvPr>
        </p:nvSpPr>
        <p:spPr/>
        <p:txBody>
          <a:bodyPr/>
          <a:lstStyle/>
          <a:p>
            <a:fld id="{3C0E2CE0-3B95-4F08-A1D8-4ADA72B7C9C0}" type="datetimeFigureOut">
              <a:rPr lang="en-US">
                <a:solidFill>
                  <a:srgbClr val="795339"/>
                </a:solidFill>
              </a:rPr>
              <a:pPr/>
              <a:t>1/25/2016</a:t>
            </a:fld>
            <a:endParaRPr>
              <a:solidFill>
                <a:srgbClr val="795339"/>
              </a:solidFill>
            </a:endParaRPr>
          </a:p>
        </p:txBody>
      </p:sp>
      <p:sp>
        <p:nvSpPr>
          <p:cNvPr id="6" name="Rectangle 6"/>
          <p:cNvSpPr>
            <a:spLocks noGrp="1"/>
          </p:cNvSpPr>
          <p:nvPr>
            <p:ph type="ftr" sz="quarter" idx="11"/>
          </p:nvPr>
        </p:nvSpPr>
        <p:spPr/>
        <p:txBody>
          <a:bodyPr/>
          <a:lstStyle/>
          <a:p>
            <a:endParaRPr>
              <a:solidFill>
                <a:srgbClr val="795339"/>
              </a:solidFill>
            </a:endParaRPr>
          </a:p>
        </p:txBody>
      </p:sp>
      <p:sp>
        <p:nvSpPr>
          <p:cNvPr id="7" name="Rectangle 7"/>
          <p:cNvSpPr>
            <a:spLocks noGrp="1"/>
          </p:cNvSpPr>
          <p:nvPr>
            <p:ph type="sldNum" sz="quarter" idx="12"/>
          </p:nvPr>
        </p:nvSpPr>
        <p:spPr/>
        <p:txBody>
          <a:bodyPr/>
          <a:lstStyle/>
          <a:p>
            <a:fld id="{74BA8EA4-3CE4-4919-AB67-287FA1748F33}" type="slidenum">
              <a:rPr>
                <a:solidFill>
                  <a:srgbClr val="795339"/>
                </a:solidFill>
              </a:rPr>
              <a:pPr/>
              <a:t>‹#›</a:t>
            </a:fld>
            <a:endParaRPr>
              <a:solidFill>
                <a:srgbClr val="795339"/>
              </a:solidFill>
            </a:endParaRPr>
          </a:p>
        </p:txBody>
      </p:sp>
    </p:spTree>
    <p:extLst>
      <p:ext uri="{BB962C8B-B14F-4D97-AF65-F5344CB8AC3E}">
        <p14:creationId xmlns:p14="http://schemas.microsoft.com/office/powerpoint/2010/main" val="920695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Rectangle 10"/>
          <p:cNvSpPr>
            <a:spLocks noGrp="1"/>
          </p:cNvSpPr>
          <p:nvPr>
            <p:ph type="title"/>
          </p:nvPr>
        </p:nvSpPr>
        <p:spPr>
          <a:xfrm>
            <a:off x="609600" y="304800"/>
            <a:ext cx="10972800" cy="1143000"/>
          </a:xfrm>
          <a:prstGeom prst="rect">
            <a:avLst/>
          </a:prstGeom>
        </p:spPr>
        <p:txBody>
          <a:bodyPr anchor="b" anchorCtr="0">
            <a:normAutofit/>
            <a:scene3d>
              <a:camera prst="orthographicFront"/>
              <a:lightRig rig="soft" dir="t">
                <a:rot lat="0" lon="0" rev="2100000"/>
              </a:lightRig>
            </a:scene3d>
            <a:sp3d prstMaterial="matte">
              <a:bevelT w="38100" h="38100"/>
            </a:sp3d>
          </a:bodyPr>
          <a:lstStyle/>
          <a:p>
            <a:r>
              <a:rPr lang="en-US" smtClean="0"/>
              <a:t>Click to edit Master title style</a:t>
            </a:r>
            <a:endParaRPr lang="en-US" dirty="0"/>
          </a:p>
        </p:txBody>
      </p:sp>
      <p:sp>
        <p:nvSpPr>
          <p:cNvPr id="5" name="Rectangle 11"/>
          <p:cNvSpPr>
            <a:spLocks noGrp="1"/>
          </p:cNvSpPr>
          <p:nvPr>
            <p:ph type="body" idx="1"/>
          </p:nvPr>
        </p:nvSpPr>
        <p:spPr>
          <a:xfrm>
            <a:off x="609600" y="1600201"/>
            <a:ext cx="10972800" cy="4525963"/>
          </a:xfrm>
          <a:prstGeom prst="rect">
            <a:avLst/>
          </a:prstGeom>
        </p:spPr>
        <p:txBody>
          <a:bodyPr lIns="45720" rIns="4572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7" name="Rectangle 22"/>
          <p:cNvSpPr>
            <a:spLocks noGrp="1"/>
          </p:cNvSpPr>
          <p:nvPr>
            <p:ph type="dt" sz="half" idx="2"/>
          </p:nvPr>
        </p:nvSpPr>
        <p:spPr>
          <a:xfrm>
            <a:off x="609600" y="6245225"/>
            <a:ext cx="2844800" cy="476250"/>
          </a:xfrm>
          <a:prstGeom prst="rect">
            <a:avLst/>
          </a:prstGeom>
        </p:spPr>
        <p:txBody>
          <a:bodyPr anchor="b" anchorCtr="0"/>
          <a:lstStyle>
            <a:lvl1pPr>
              <a:defRPr lang="en-US" sz="1200" smtClean="0">
                <a:solidFill>
                  <a:schemeClr val="tx2"/>
                </a:solidFill>
                <a:latin typeface="+mn-lt"/>
                <a:ea typeface="+mn-lt"/>
                <a:cs typeface="+mn-lt"/>
              </a:defRPr>
            </a:lvl1pPr>
          </a:lstStyle>
          <a:p>
            <a:fld id="{3C0E2CE0-3B95-4F08-A1D8-4ADA72B7C9C0}" type="datetimeFigureOut">
              <a:rPr lang="en-US">
                <a:solidFill>
                  <a:srgbClr val="795339"/>
                </a:solidFill>
              </a:rPr>
              <a:pPr/>
              <a:t>1/25/2016</a:t>
            </a:fld>
            <a:endParaRPr>
              <a:solidFill>
                <a:srgbClr val="795339"/>
              </a:solidFill>
            </a:endParaRPr>
          </a:p>
        </p:txBody>
      </p:sp>
      <p:sp>
        <p:nvSpPr>
          <p:cNvPr id="18" name="Rectangle 18"/>
          <p:cNvSpPr>
            <a:spLocks noGrp="1"/>
          </p:cNvSpPr>
          <p:nvPr>
            <p:ph type="ftr" sz="quarter" idx="3"/>
          </p:nvPr>
        </p:nvSpPr>
        <p:spPr>
          <a:xfrm>
            <a:off x="4165600" y="6245225"/>
            <a:ext cx="3860800" cy="476250"/>
          </a:xfrm>
          <a:prstGeom prst="rect">
            <a:avLst/>
          </a:prstGeom>
        </p:spPr>
        <p:txBody>
          <a:bodyPr anchor="b" anchorCtr="0"/>
          <a:lstStyle>
            <a:lvl1pPr algn="ctr">
              <a:defRPr lang="en-US" sz="1200" smtClean="0">
                <a:solidFill>
                  <a:schemeClr val="tx2"/>
                </a:solidFill>
                <a:latin typeface="+mn-lt"/>
                <a:ea typeface="+mn-lt"/>
                <a:cs typeface="+mn-lt"/>
              </a:defRPr>
            </a:lvl1pPr>
          </a:lstStyle>
          <a:p>
            <a:endParaRPr>
              <a:solidFill>
                <a:srgbClr val="795339"/>
              </a:solidFill>
            </a:endParaRPr>
          </a:p>
        </p:txBody>
      </p:sp>
      <p:sp>
        <p:nvSpPr>
          <p:cNvPr id="13" name="Rectangle 15"/>
          <p:cNvSpPr>
            <a:spLocks noGrp="1"/>
          </p:cNvSpPr>
          <p:nvPr>
            <p:ph type="sldNum" sz="quarter" idx="4"/>
          </p:nvPr>
        </p:nvSpPr>
        <p:spPr>
          <a:xfrm>
            <a:off x="8737600" y="6245225"/>
            <a:ext cx="2844800" cy="476250"/>
          </a:xfrm>
          <a:prstGeom prst="rect">
            <a:avLst/>
          </a:prstGeom>
        </p:spPr>
        <p:txBody>
          <a:bodyPr anchor="b" anchorCtr="0"/>
          <a:lstStyle>
            <a:lvl1pPr algn="r">
              <a:defRPr lang="en-US" sz="1200" smtClean="0">
                <a:solidFill>
                  <a:schemeClr val="tx2"/>
                </a:solidFill>
                <a:latin typeface="+mn-lt"/>
                <a:ea typeface="+mn-lt"/>
                <a:cs typeface="+mn-lt"/>
              </a:defRPr>
            </a:lvl1pPr>
          </a:lstStyle>
          <a:p>
            <a:fld id="{74BA8EA4-3CE4-4919-AB67-287FA1748F33}" type="slidenum">
              <a:rPr>
                <a:solidFill>
                  <a:srgbClr val="795339"/>
                </a:solidFill>
              </a:rPr>
              <a:pPr/>
              <a:t>‹#›</a:t>
            </a:fld>
            <a:endParaRPr>
              <a:solidFill>
                <a:srgbClr val="795339"/>
              </a:solidFill>
            </a:endParaRPr>
          </a:p>
        </p:txBody>
      </p:sp>
    </p:spTree>
    <p:extLst>
      <p:ext uri="{BB962C8B-B14F-4D97-AF65-F5344CB8AC3E}">
        <p14:creationId xmlns:p14="http://schemas.microsoft.com/office/powerpoint/2010/main" val="9908960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defPPr>
        <a:defRPr sz="4400">
          <a:solidFill>
            <a:schemeClr val="tx2">
              <a:shade val="85000"/>
              <a:satMod val="150000"/>
            </a:schemeClr>
          </a:solidFill>
          <a:latin typeface="+mj-lt"/>
          <a:ea typeface="+mj-ea"/>
          <a:cs typeface="+mj-cs"/>
        </a:defRPr>
      </a:defPPr>
      <a:lvl1pPr algn="ctr" eaLnBrk="1" hangingPunct="1">
        <a:buNone/>
        <a:defRPr lang="en-US" sz="4800" b="1" strike="noStrike" kern="1200" baseline="0" dirty="0" smtClean="0">
          <a:solidFill>
            <a:schemeClr val="tx2">
              <a:shade val="85000"/>
              <a:satMod val="150000"/>
            </a:schemeClr>
          </a:solidFill>
          <a:effectLst>
            <a:outerShdw blurRad="63500" dist="38100" dir="8220000" algn="tl" rotWithShape="0">
              <a:srgbClr val="000000">
                <a:alpha val="30000"/>
              </a:srgbClr>
            </a:outerShdw>
          </a:effectLst>
          <a:latin typeface="+mj-lt"/>
          <a:ea typeface="+mj-lt"/>
          <a:cs typeface="+mj-lt"/>
        </a:defRPr>
      </a:lvl1pPr>
    </p:titleStyle>
    <p:bodyStyle>
      <a:defPPr>
        <a:defRPr>
          <a:solidFill>
            <a:schemeClr val="tx1"/>
          </a:solidFill>
          <a:latin typeface="+mn-lt"/>
          <a:ea typeface="+mn-ea"/>
          <a:cs typeface="+mn-cs"/>
        </a:defRPr>
      </a:defPPr>
      <a:lvl1pPr marL="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557784" indent="-228600" algn="l" eaLnBrk="1" hangingPunct="1">
        <a:buClr>
          <a:schemeClr val="tx2"/>
        </a:buClr>
        <a:buFont typeface="Wingdings 2" pitchFamily="18" charset="2"/>
        <a:buChar char=""/>
        <a:defRPr sz="2200">
          <a:solidFill>
            <a:schemeClr val="tx1"/>
          </a:solidFill>
          <a:latin typeface="+mn-lt"/>
          <a:ea typeface="+mn-lt"/>
          <a:cs typeface="+mn-lt"/>
        </a:defRPr>
      </a:lvl2pPr>
      <a:lvl3pPr marL="813816" indent="-228600" algn="l" eaLnBrk="1" hangingPunct="1">
        <a:buClr>
          <a:schemeClr val="accent1"/>
        </a:buClr>
        <a:buFont typeface="Wingdings 2" pitchFamily="18" charset="2"/>
        <a:buChar char=""/>
        <a:defRPr sz="2000">
          <a:solidFill>
            <a:schemeClr val="tx1"/>
          </a:solidFill>
          <a:latin typeface="+mn-lt"/>
          <a:ea typeface="+mn-lt"/>
          <a:cs typeface="+mn-lt"/>
        </a:defRPr>
      </a:lvl3pPr>
      <a:lvl4pPr marL="1069848" indent="-228600" algn="l" eaLnBrk="1" hangingPunct="1">
        <a:buClr>
          <a:schemeClr val="tx2"/>
        </a:buClr>
        <a:buFont typeface="Wingdings 2" pitchFamily="18" charset="2"/>
        <a:buChar char=""/>
        <a:defRPr sz="1800">
          <a:solidFill>
            <a:schemeClr val="tx1"/>
          </a:solidFill>
          <a:latin typeface="+mn-lt"/>
          <a:ea typeface="+mn-lt"/>
          <a:cs typeface="+mn-lt"/>
        </a:defRPr>
      </a:lvl4pPr>
      <a:lvl5pPr marL="1316736" indent="-228600" algn="l" eaLnBrk="1" hangingPunct="1">
        <a:buClr>
          <a:schemeClr val="accent1"/>
        </a:buClr>
        <a:buFont typeface="Wingdings 2" pitchFamily="18" charset="2"/>
        <a:buChar char=""/>
        <a:defRPr sz="1800">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video" Target="file:///C:\Documents%20and%20Settings\staylor\My%20Documents\My%20Videos\Dinosaur%20Scene-%20big%20head%20little%20arms%20%20%20-%20YouTube.wmv"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teenagerposts.tumblr.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youtube.com/watch?v=8-Ft_XvQcp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teenagerposts.tumblr.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ideo" Target="file:///C:\Documents%20and%20Settings\staylor\My%20Documents\My%20Videos\puberty%20Hitting%207-Year-Old%20Girls%20-%20YouTube.wmv" TargetMode="External"/><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Adolescence: </a:t>
            </a:r>
            <a:br>
              <a:rPr lang="en-US" dirty="0" smtClean="0"/>
            </a:br>
            <a:r>
              <a:rPr lang="en-US" dirty="0" smtClean="0"/>
              <a:t>The Psychology and Physiology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83543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Puberty</a:t>
            </a:r>
            <a:endParaRPr lang="en-US" dirty="0"/>
          </a:p>
        </p:txBody>
      </p:sp>
      <p:sp>
        <p:nvSpPr>
          <p:cNvPr id="3" name="Content Placeholder 2"/>
          <p:cNvSpPr>
            <a:spLocks noGrp="1"/>
          </p:cNvSpPr>
          <p:nvPr>
            <p:ph idx="1"/>
          </p:nvPr>
        </p:nvSpPr>
        <p:spPr/>
        <p:txBody>
          <a:bodyPr/>
          <a:lstStyle/>
          <a:p>
            <a:r>
              <a:rPr lang="en-US" dirty="0" smtClean="0"/>
              <a:t>Sexual Maturation or Puberty is the biological event that marks the end of childhood.  Hormones trigger a series of internal and external changes.  Don’t write this all down.</a:t>
            </a:r>
          </a:p>
          <a:p>
            <a:r>
              <a:rPr lang="en-US" dirty="0" smtClean="0"/>
              <a:t>Menarche:  Girls first menstrual period</a:t>
            </a:r>
          </a:p>
          <a:p>
            <a:r>
              <a:rPr lang="en-US" dirty="0" err="1" smtClean="0"/>
              <a:t>Spermarche</a:t>
            </a:r>
            <a:r>
              <a:rPr lang="en-US" dirty="0" smtClean="0"/>
              <a:t>:  Boys firs ejaculation</a:t>
            </a:r>
            <a:endParaRPr lang="en-US" dirty="0"/>
          </a:p>
        </p:txBody>
      </p:sp>
    </p:spTree>
    <p:extLst>
      <p:ext uri="{BB962C8B-B14F-4D97-AF65-F5344CB8AC3E}">
        <p14:creationId xmlns:p14="http://schemas.microsoft.com/office/powerpoint/2010/main" val="2601928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14400"/>
          </a:xfrm>
        </p:spPr>
        <p:txBody>
          <a:bodyPr>
            <a:normAutofit/>
          </a:bodyPr>
          <a:lstStyle/>
          <a:p>
            <a:pPr algn="ctr"/>
            <a:r>
              <a:rPr lang="en-US" u="sng" dirty="0" smtClean="0"/>
              <a:t>Asynchrony</a:t>
            </a:r>
            <a:r>
              <a:rPr lang="en-US" dirty="0" smtClean="0"/>
              <a:t>  </a:t>
            </a:r>
            <a:endParaRPr lang="en-US" dirty="0"/>
          </a:p>
        </p:txBody>
      </p:sp>
      <p:sp>
        <p:nvSpPr>
          <p:cNvPr id="3" name="Content Placeholder 2"/>
          <p:cNvSpPr>
            <a:spLocks noGrp="1"/>
          </p:cNvSpPr>
          <p:nvPr>
            <p:ph idx="1"/>
          </p:nvPr>
        </p:nvSpPr>
        <p:spPr>
          <a:xfrm>
            <a:off x="1905000" y="914400"/>
            <a:ext cx="8229600" cy="1676401"/>
          </a:xfrm>
        </p:spPr>
        <p:txBody>
          <a:bodyPr/>
          <a:lstStyle/>
          <a:p>
            <a:r>
              <a:rPr lang="en-US" b="1" i="1" dirty="0" smtClean="0"/>
              <a:t>Awkward stage for both boys and girls</a:t>
            </a:r>
          </a:p>
          <a:p>
            <a:r>
              <a:rPr lang="en-US" b="1" i="1" u="sng" dirty="0" smtClean="0">
                <a:solidFill>
                  <a:srgbClr val="C00000"/>
                </a:solidFill>
                <a:effectLst>
                  <a:outerShdw blurRad="38100" dist="38100" dir="2700000" algn="tl">
                    <a:srgbClr val="000000">
                      <a:alpha val="43137"/>
                    </a:srgbClr>
                  </a:outerShdw>
                </a:effectLst>
              </a:rPr>
              <a:t>Asynchrony</a:t>
            </a:r>
            <a:r>
              <a:rPr lang="en-US" b="1" i="1" dirty="0" smtClean="0"/>
              <a:t> the condition in which the growth of bodily parts is uneven</a:t>
            </a:r>
          </a:p>
          <a:p>
            <a:endParaRPr lang="en-US" dirty="0"/>
          </a:p>
        </p:txBody>
      </p:sp>
      <p:pic>
        <p:nvPicPr>
          <p:cNvPr id="5" name="Dinosaur Scene- big head little arms   - YouTube.wmv">
            <a:hlinkClick r:id="" action="ppaction://media"/>
          </p:cNvPr>
          <p:cNvPicPr/>
          <p:nvPr>
            <a:videoFile r:link="rId1"/>
          </p:nvPr>
        </p:nvPicPr>
        <p:blipFill>
          <a:blip r:embed="rId3" cstate="print"/>
          <a:stretch>
            <a:fillRect/>
          </a:stretch>
        </p:blipFill>
        <p:spPr>
          <a:xfrm>
            <a:off x="2514601" y="2514600"/>
            <a:ext cx="6788727" cy="3733800"/>
          </a:xfrm>
          <a:prstGeom prst="rect">
            <a:avLst/>
          </a:prstGeom>
          <a:ln>
            <a:solidFill>
              <a:schemeClr val="tx1"/>
            </a:solidFill>
          </a:ln>
        </p:spPr>
      </p:pic>
    </p:spTree>
    <p:extLst>
      <p:ext uri="{BB962C8B-B14F-4D97-AF65-F5344CB8AC3E}">
        <p14:creationId xmlns:p14="http://schemas.microsoft.com/office/powerpoint/2010/main" val="262701254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p:cMediaNode>
                <p:cTn id="7" fill="hold"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2226" name="Picture 2" descr="http://24.media.tumblr.com/ce6037770b674997938febe916eda7c5/tumblr_mhd1xfTbw11qiaqpmo1_500.png">
            <a:hlinkClick r:id="rId2"/>
          </p:cNvPr>
          <p:cNvPicPr>
            <a:picLocks noChangeAspect="1" noChangeArrowheads="1"/>
          </p:cNvPicPr>
          <p:nvPr/>
        </p:nvPicPr>
        <p:blipFill>
          <a:blip r:embed="rId3" cstate="print"/>
          <a:srcRect/>
          <a:stretch>
            <a:fillRect/>
          </a:stretch>
        </p:blipFill>
        <p:spPr bwMode="auto">
          <a:xfrm>
            <a:off x="1524000" y="0"/>
            <a:ext cx="8599714" cy="6019800"/>
          </a:xfrm>
          <a:prstGeom prst="rect">
            <a:avLst/>
          </a:prstGeom>
          <a:noFill/>
        </p:spPr>
      </p:pic>
    </p:spTree>
    <p:extLst>
      <p:ext uri="{BB962C8B-B14F-4D97-AF65-F5344CB8AC3E}">
        <p14:creationId xmlns:p14="http://schemas.microsoft.com/office/powerpoint/2010/main" val="925665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33400"/>
            <a:ext cx="8229600" cy="990600"/>
          </a:xfrm>
        </p:spPr>
        <p:txBody>
          <a:bodyPr/>
          <a:lstStyle/>
          <a:p>
            <a:r>
              <a:rPr lang="en-US" dirty="0" smtClean="0"/>
              <a:t>Cognitive Development</a:t>
            </a:r>
            <a:endParaRPr lang="en-US" dirty="0"/>
          </a:p>
        </p:txBody>
      </p:sp>
      <p:sp>
        <p:nvSpPr>
          <p:cNvPr id="3" name="Content Placeholder 2"/>
          <p:cNvSpPr>
            <a:spLocks noGrp="1"/>
          </p:cNvSpPr>
          <p:nvPr>
            <p:ph idx="1"/>
          </p:nvPr>
        </p:nvSpPr>
        <p:spPr>
          <a:xfrm>
            <a:off x="1981200" y="2179637"/>
            <a:ext cx="8686800" cy="4114800"/>
          </a:xfrm>
        </p:spPr>
        <p:txBody>
          <a:bodyPr/>
          <a:lstStyle/>
          <a:p>
            <a:r>
              <a:rPr lang="en-US" b="1" dirty="0" smtClean="0"/>
              <a:t>Jean Piaget-in their Formal Operations stage.  Can rationalize their actions and achievements.</a:t>
            </a:r>
          </a:p>
          <a:p>
            <a:endParaRPr lang="en-US" dirty="0"/>
          </a:p>
        </p:txBody>
      </p:sp>
      <p:sp>
        <p:nvSpPr>
          <p:cNvPr id="4" name="Text Box 5"/>
          <p:cNvSpPr txBox="1">
            <a:spLocks noChangeArrowheads="1"/>
          </p:cNvSpPr>
          <p:nvPr/>
        </p:nvSpPr>
        <p:spPr bwMode="auto">
          <a:xfrm>
            <a:off x="2057400" y="4191000"/>
            <a:ext cx="8229600" cy="1754326"/>
          </a:xfrm>
          <a:prstGeom prst="rect">
            <a:avLst/>
          </a:prstGeom>
          <a:noFill/>
          <a:ln w="9525">
            <a:noFill/>
            <a:miter lim="800000"/>
            <a:headEnd/>
            <a:tailEnd/>
          </a:ln>
          <a:effectLst/>
        </p:spPr>
        <p:txBody>
          <a:bodyPr>
            <a:spAutoFit/>
          </a:bodyPr>
          <a:lstStyle/>
          <a:p>
            <a:pPr>
              <a:spcBef>
                <a:spcPct val="50000"/>
              </a:spcBef>
              <a:buFontTx/>
              <a:buChar char="•"/>
            </a:pPr>
            <a:r>
              <a:rPr lang="en-US" sz="3600" dirty="0">
                <a:solidFill>
                  <a:srgbClr val="C00000"/>
                </a:solidFill>
                <a:latin typeface="Cooper Black" pitchFamily="18" charset="0"/>
              </a:rPr>
              <a:t>The reasoning is self-focused.  Assume that their experiences are unique.</a:t>
            </a:r>
          </a:p>
        </p:txBody>
      </p:sp>
      <p:sp>
        <p:nvSpPr>
          <p:cNvPr id="5" name="Rectangle 3"/>
          <p:cNvSpPr txBox="1">
            <a:spLocks noChangeArrowheads="1"/>
          </p:cNvSpPr>
          <p:nvPr/>
        </p:nvSpPr>
        <p:spPr>
          <a:xfrm>
            <a:off x="1828800" y="3200400"/>
            <a:ext cx="8153400" cy="914400"/>
          </a:xfrm>
          <a:prstGeom prst="rect">
            <a:avLst/>
          </a:prstGeom>
        </p:spPr>
        <p:txBody>
          <a:bodyPr vert="horz" lIns="91440">
            <a:normAutofit/>
          </a:bodyPr>
          <a:lstStyle/>
          <a:p>
            <a:pPr marL="320040" indent="-320040">
              <a:spcBef>
                <a:spcPct val="20000"/>
              </a:spcBef>
              <a:buClr>
                <a:srgbClr val="AD2E27"/>
              </a:buClr>
              <a:buSzPct val="70000"/>
              <a:buFont typeface="Wingdings 2"/>
              <a:buChar char=""/>
              <a:defRPr/>
            </a:pPr>
            <a:r>
              <a:rPr lang="en-US" sz="3600" b="1" dirty="0">
                <a:solidFill>
                  <a:srgbClr val="C00000"/>
                </a:solidFill>
                <a:effectLst>
                  <a:outerShdw blurRad="38100" dist="38100" dir="2700000" algn="tl">
                    <a:srgbClr val="000000">
                      <a:alpha val="43137"/>
                    </a:srgbClr>
                  </a:outerShdw>
                </a:effectLst>
                <a:latin typeface="Cambria" pitchFamily="18" charset="0"/>
              </a:rPr>
              <a:t>Have the ability to reason but…….</a:t>
            </a:r>
          </a:p>
        </p:txBody>
      </p:sp>
    </p:spTree>
    <p:extLst>
      <p:ext uri="{BB962C8B-B14F-4D97-AF65-F5344CB8AC3E}">
        <p14:creationId xmlns:p14="http://schemas.microsoft.com/office/powerpoint/2010/main" val="764710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838200"/>
            <a:ext cx="8229600" cy="1096962"/>
          </a:xfrm>
        </p:spPr>
        <p:txBody>
          <a:bodyPr>
            <a:normAutofit fontScale="90000"/>
          </a:bodyPr>
          <a:lstStyle/>
          <a:p>
            <a:r>
              <a:rPr lang="en-US" sz="6700" dirty="0"/>
              <a:t>Adolescent egocentrism</a:t>
            </a:r>
            <a:r>
              <a:rPr lang="en-US" dirty="0" smtClean="0"/>
              <a:t/>
            </a:r>
            <a:br>
              <a:rPr lang="en-US" dirty="0" smtClean="0"/>
            </a:br>
            <a:endParaRPr lang="en-US" dirty="0"/>
          </a:p>
        </p:txBody>
      </p:sp>
      <p:sp>
        <p:nvSpPr>
          <p:cNvPr id="3" name="Text Placeholder 2"/>
          <p:cNvSpPr>
            <a:spLocks noGrp="1"/>
          </p:cNvSpPr>
          <p:nvPr>
            <p:ph type="body" sz="half" idx="1"/>
          </p:nvPr>
        </p:nvSpPr>
        <p:spPr>
          <a:xfrm>
            <a:off x="1981200" y="1600201"/>
            <a:ext cx="8077200" cy="4525963"/>
          </a:xfrm>
        </p:spPr>
        <p:txBody>
          <a:bodyPr>
            <a:normAutofit/>
          </a:bodyPr>
          <a:lstStyle/>
          <a:p>
            <a:pPr lvl="1"/>
            <a:r>
              <a:rPr lang="en-US" sz="3200" b="1" u="sng" dirty="0">
                <a:solidFill>
                  <a:srgbClr val="C00000"/>
                </a:solidFill>
              </a:rPr>
              <a:t>Imaginary audience</a:t>
            </a:r>
            <a:r>
              <a:rPr lang="en-US" sz="3200" b="1" dirty="0">
                <a:solidFill>
                  <a:srgbClr val="C00000"/>
                </a:solidFill>
              </a:rPr>
              <a:t> – everyone is watching</a:t>
            </a:r>
            <a:endParaRPr lang="en-US" sz="3200" b="1" u="sng" dirty="0">
              <a:solidFill>
                <a:srgbClr val="C00000"/>
              </a:solidFill>
            </a:endParaRPr>
          </a:p>
          <a:p>
            <a:pPr lvl="1"/>
            <a:r>
              <a:rPr lang="en-US" sz="3200" b="1" u="sng" dirty="0">
                <a:solidFill>
                  <a:srgbClr val="C00000"/>
                </a:solidFill>
              </a:rPr>
              <a:t>Personal fable </a:t>
            </a:r>
            <a:r>
              <a:rPr lang="en-US" sz="3200" b="1" dirty="0">
                <a:solidFill>
                  <a:srgbClr val="C00000"/>
                </a:solidFill>
              </a:rPr>
              <a:t>– belief that s/he is unique</a:t>
            </a:r>
            <a:endParaRPr lang="en-US" sz="3200" b="1" u="sng" dirty="0">
              <a:solidFill>
                <a:srgbClr val="C00000"/>
              </a:solidFill>
            </a:endParaRPr>
          </a:p>
          <a:p>
            <a:pPr lvl="1"/>
            <a:r>
              <a:rPr lang="en-US" sz="3200" b="1" u="sng" dirty="0">
                <a:solidFill>
                  <a:srgbClr val="C00000"/>
                </a:solidFill>
              </a:rPr>
              <a:t>Hypocrisy </a:t>
            </a:r>
            <a:r>
              <a:rPr lang="en-US" sz="3200" b="1" dirty="0">
                <a:solidFill>
                  <a:srgbClr val="C00000"/>
                </a:solidFill>
              </a:rPr>
              <a:t>– okay for one to do it but not another</a:t>
            </a:r>
            <a:endParaRPr lang="en-US" sz="3200" b="1" u="sng" dirty="0">
              <a:solidFill>
                <a:srgbClr val="C00000"/>
              </a:solidFill>
            </a:endParaRPr>
          </a:p>
          <a:p>
            <a:pPr lvl="1"/>
            <a:r>
              <a:rPr lang="en-US" sz="3200" b="1" u="sng" dirty="0" err="1">
                <a:solidFill>
                  <a:srgbClr val="C00000"/>
                </a:solidFill>
              </a:rPr>
              <a:t>Pseudostupidity</a:t>
            </a:r>
            <a:r>
              <a:rPr lang="en-US" sz="3200" b="1" dirty="0">
                <a:solidFill>
                  <a:srgbClr val="C00000"/>
                </a:solidFill>
              </a:rPr>
              <a:t> – use of oversimplified logic</a:t>
            </a:r>
            <a:endParaRPr lang="en-US" sz="3200" b="1" u="sng" dirty="0">
              <a:solidFill>
                <a:srgbClr val="C00000"/>
              </a:solidFill>
            </a:endParaRPr>
          </a:p>
          <a:p>
            <a:endParaRPr lang="en-US" sz="3200" dirty="0">
              <a:solidFill>
                <a:srgbClr val="FFFF00"/>
              </a:solidFill>
            </a:endParaRPr>
          </a:p>
        </p:txBody>
      </p:sp>
    </p:spTree>
    <p:extLst>
      <p:ext uri="{BB962C8B-B14F-4D97-AF65-F5344CB8AC3E}">
        <p14:creationId xmlns:p14="http://schemas.microsoft.com/office/powerpoint/2010/main" val="2649640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2209800" y="533400"/>
            <a:ext cx="7772400" cy="1143000"/>
          </a:xfrm>
        </p:spPr>
        <p:txBody>
          <a:bodyPr>
            <a:normAutofit/>
          </a:bodyPr>
          <a:lstStyle/>
          <a:p>
            <a:r>
              <a:rPr lang="en-US" sz="6600" dirty="0">
                <a:solidFill>
                  <a:srgbClr val="C00000"/>
                </a:solidFill>
                <a:latin typeface="Californian FB" pitchFamily="18" charset="0"/>
              </a:rPr>
              <a:t>Social Development</a:t>
            </a:r>
          </a:p>
        </p:txBody>
      </p:sp>
      <p:sp>
        <p:nvSpPr>
          <p:cNvPr id="23555" name="Rectangle 3"/>
          <p:cNvSpPr>
            <a:spLocks noGrp="1" noChangeArrowheads="1"/>
          </p:cNvSpPr>
          <p:nvPr>
            <p:ph type="subTitle" idx="1"/>
          </p:nvPr>
        </p:nvSpPr>
        <p:spPr>
          <a:xfrm>
            <a:off x="1752600" y="5638800"/>
            <a:ext cx="8915400" cy="1219200"/>
          </a:xfrm>
        </p:spPr>
        <p:txBody>
          <a:bodyPr>
            <a:normAutofit/>
          </a:bodyPr>
          <a:lstStyle/>
          <a:p>
            <a:r>
              <a:rPr lang="en-US" sz="4000" dirty="0">
                <a:solidFill>
                  <a:srgbClr val="C00000"/>
                </a:solidFill>
                <a:latin typeface="Cooper Black" pitchFamily="18" charset="0"/>
              </a:rPr>
              <a:t>Identity vs. Role Confusion.</a:t>
            </a:r>
          </a:p>
        </p:txBody>
      </p:sp>
      <p:pic>
        <p:nvPicPr>
          <p:cNvPr id="9218" name="Picture 2" descr="http://t0.gstatic.com/images?q=tbn:ANd9GcQknxQ6N3NFK7TqR6730qtRviLvT4ygVte3RS2nbrfT2jXyKbXV"/>
          <p:cNvPicPr>
            <a:picLocks noChangeAspect="1" noChangeArrowheads="1"/>
          </p:cNvPicPr>
          <p:nvPr/>
        </p:nvPicPr>
        <p:blipFill>
          <a:blip r:embed="rId2" cstate="print"/>
          <a:srcRect/>
          <a:stretch>
            <a:fillRect/>
          </a:stretch>
        </p:blipFill>
        <p:spPr bwMode="auto">
          <a:xfrm>
            <a:off x="4148328" y="2286000"/>
            <a:ext cx="3648456" cy="2895600"/>
          </a:xfrm>
          <a:prstGeom prst="rect">
            <a:avLst/>
          </a:prstGeom>
          <a:noFill/>
        </p:spPr>
      </p:pic>
      <p:sp>
        <p:nvSpPr>
          <p:cNvPr id="6" name="Rectangle 5"/>
          <p:cNvSpPr/>
          <p:nvPr/>
        </p:nvSpPr>
        <p:spPr>
          <a:xfrm>
            <a:off x="5105401" y="5105400"/>
            <a:ext cx="1135247" cy="369332"/>
          </a:xfrm>
          <a:prstGeom prst="rect">
            <a:avLst/>
          </a:prstGeom>
        </p:spPr>
        <p:txBody>
          <a:bodyPr wrap="none">
            <a:spAutoFit/>
          </a:bodyPr>
          <a:lstStyle/>
          <a:p>
            <a:r>
              <a:rPr lang="en-US" dirty="0">
                <a:solidFill>
                  <a:prstClr val="black"/>
                </a:solidFill>
              </a:rPr>
              <a:t>masksz.</a:t>
            </a:r>
            <a:r>
              <a:rPr lang="en-US" sz="800" dirty="0">
                <a:solidFill>
                  <a:prstClr val="black"/>
                </a:solidFill>
              </a:rPr>
              <a:t>com</a:t>
            </a:r>
          </a:p>
        </p:txBody>
      </p:sp>
    </p:spTree>
    <p:extLst>
      <p:ext uri="{BB962C8B-B14F-4D97-AF65-F5344CB8AC3E}">
        <p14:creationId xmlns:p14="http://schemas.microsoft.com/office/powerpoint/2010/main" val="3135876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355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a:bodyPr>
          <a:lstStyle/>
          <a:p>
            <a:pPr algn="ctr"/>
            <a:r>
              <a:rPr lang="en-US" dirty="0" smtClean="0">
                <a:solidFill>
                  <a:schemeClr val="tx1"/>
                </a:solidFill>
              </a:rPr>
              <a:t>Where does your Identity come from?</a:t>
            </a:r>
            <a:endParaRPr lang="en-US" dirty="0">
              <a:solidFill>
                <a:schemeClr val="tx1"/>
              </a:solidFill>
            </a:endParaRPr>
          </a:p>
        </p:txBody>
      </p:sp>
      <p:sp>
        <p:nvSpPr>
          <p:cNvPr id="25603" name="Rectangle 3"/>
          <p:cNvSpPr>
            <a:spLocks noGrp="1" noChangeArrowheads="1"/>
          </p:cNvSpPr>
          <p:nvPr>
            <p:ph idx="1"/>
          </p:nvPr>
        </p:nvSpPr>
        <p:spPr/>
        <p:txBody>
          <a:bodyPr/>
          <a:lstStyle/>
          <a:p>
            <a:r>
              <a:rPr lang="en-US" sz="3600" b="1" dirty="0">
                <a:solidFill>
                  <a:srgbClr val="C00000"/>
                </a:solidFill>
              </a:rPr>
              <a:t>Some teenagers take their identity early by sharing their parents values and expectations.</a:t>
            </a:r>
          </a:p>
          <a:p>
            <a:r>
              <a:rPr lang="en-US" sz="3600" b="1" dirty="0">
                <a:solidFill>
                  <a:srgbClr val="C00000"/>
                </a:solidFill>
              </a:rPr>
              <a:t>Some teenagers will adopt a negative identity- opposition to society, but conforms to a peer group.</a:t>
            </a:r>
          </a:p>
        </p:txBody>
      </p:sp>
    </p:spTree>
    <p:extLst>
      <p:ext uri="{BB962C8B-B14F-4D97-AF65-F5344CB8AC3E}">
        <p14:creationId xmlns:p14="http://schemas.microsoft.com/office/powerpoint/2010/main" val="12667205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James Marcia</a:t>
            </a:r>
            <a:br>
              <a:rPr lang="en-US" dirty="0" smtClean="0"/>
            </a:br>
            <a:r>
              <a:rPr lang="en-US" dirty="0" smtClean="0"/>
              <a:t>Identity Theory</a:t>
            </a:r>
            <a:endParaRPr lang="en-US" dirty="0"/>
          </a:p>
        </p:txBody>
      </p:sp>
      <p:sp>
        <p:nvSpPr>
          <p:cNvPr id="3" name="Content Placeholder 2"/>
          <p:cNvSpPr>
            <a:spLocks noGrp="1"/>
          </p:cNvSpPr>
          <p:nvPr>
            <p:ph idx="1"/>
          </p:nvPr>
        </p:nvSpPr>
        <p:spPr/>
        <p:txBody>
          <a:bodyPr>
            <a:normAutofit/>
          </a:bodyPr>
          <a:lstStyle/>
          <a:p>
            <a:r>
              <a:rPr lang="en-US" dirty="0" smtClean="0"/>
              <a:t>James Marcia expanded on Erikson's work and divided the identity crisis into four states. These are not stages, but rather processes that adolescents go through. All adolescents will occupy one or more of these states, at least temporarily. But, because these are not stages, people do not progress from one step to the next in a fixed sequence, nor must everyone go through each and every state. Each state is determined by two factors:</a:t>
            </a:r>
          </a:p>
          <a:p>
            <a:r>
              <a:rPr lang="en-US" dirty="0" smtClean="0"/>
              <a:t>1. Is the adolescent committed to an identity, and</a:t>
            </a:r>
          </a:p>
          <a:p>
            <a:r>
              <a:rPr lang="en-US" dirty="0" smtClean="0"/>
              <a:t>2. Is the individual searching for their true identity?</a:t>
            </a:r>
            <a:endParaRPr lang="en-US" dirty="0"/>
          </a:p>
        </p:txBody>
      </p:sp>
    </p:spTree>
    <p:extLst>
      <p:ext uri="{BB962C8B-B14F-4D97-AF65-F5344CB8AC3E}">
        <p14:creationId xmlns:p14="http://schemas.microsoft.com/office/powerpoint/2010/main" val="1763303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James Marcia</a:t>
            </a:r>
            <a:br>
              <a:rPr lang="en-US" dirty="0" smtClean="0"/>
            </a:br>
            <a:r>
              <a:rPr lang="en-US" dirty="0" smtClean="0"/>
              <a:t>Identity Theory</a:t>
            </a:r>
            <a:endParaRPr lang="en-US" dirty="0"/>
          </a:p>
        </p:txBody>
      </p:sp>
      <p:sp>
        <p:nvSpPr>
          <p:cNvPr id="3" name="Content Placeholder 2"/>
          <p:cNvSpPr>
            <a:spLocks noGrp="1"/>
          </p:cNvSpPr>
          <p:nvPr>
            <p:ph idx="1"/>
          </p:nvPr>
        </p:nvSpPr>
        <p:spPr/>
        <p:txBody>
          <a:bodyPr>
            <a:normAutofit fontScale="77500" lnSpcReduction="20000"/>
          </a:bodyPr>
          <a:lstStyle/>
          <a:p>
            <a:r>
              <a:rPr lang="en-US" b="1" u="sng" dirty="0" smtClean="0">
                <a:solidFill>
                  <a:schemeClr val="accent1"/>
                </a:solidFill>
                <a:effectLst>
                  <a:outerShdw blurRad="38100" dist="38100" dir="2700000" algn="tl">
                    <a:srgbClr val="000000">
                      <a:alpha val="43137"/>
                    </a:srgbClr>
                  </a:outerShdw>
                </a:effectLst>
              </a:rPr>
              <a:t>Identity Foreclosure </a:t>
            </a:r>
            <a:r>
              <a:rPr lang="en-US" b="1" dirty="0" smtClean="0"/>
              <a:t>– means that the adolescent blindly accepts the identity and values that were given in </a:t>
            </a:r>
            <a:r>
              <a:rPr lang="en-US" dirty="0" smtClean="0"/>
              <a:t>childhood by families and significant others. The adolescent's identity is foreclosed until they determine for themselves their true identity. The adolescent in this state is committed to an identity but not as a result of their own searching or crisis.</a:t>
            </a:r>
          </a:p>
          <a:p>
            <a:r>
              <a:rPr lang="en-US" b="1" u="sng" dirty="0" smtClean="0">
                <a:solidFill>
                  <a:schemeClr val="accent1"/>
                </a:solidFill>
                <a:effectLst>
                  <a:outerShdw blurRad="38100" dist="38100" dir="2700000" algn="tl">
                    <a:srgbClr val="000000">
                      <a:alpha val="43137"/>
                    </a:srgbClr>
                  </a:outerShdw>
                </a:effectLst>
              </a:rPr>
              <a:t>Identity Moratorium </a:t>
            </a:r>
            <a:r>
              <a:rPr lang="en-US" b="1" dirty="0" smtClean="0"/>
              <a:t>– adolescent has acquired vague or ill-formed ideological and occupational commitments; </a:t>
            </a:r>
            <a:r>
              <a:rPr lang="en-US" dirty="0" smtClean="0"/>
              <a:t>he/she is still undergoing the identity search (crisis). They are beginning to commit to an identity but are still developing it.</a:t>
            </a:r>
          </a:p>
          <a:p>
            <a:r>
              <a:rPr lang="en-US" b="1" u="sng" dirty="0" smtClean="0">
                <a:solidFill>
                  <a:schemeClr val="accent1"/>
                </a:solidFill>
                <a:effectLst>
                  <a:outerShdw blurRad="38100" dist="38100" dir="2700000" algn="tl">
                    <a:srgbClr val="000000">
                      <a:alpha val="43137"/>
                    </a:srgbClr>
                  </a:outerShdw>
                </a:effectLst>
              </a:rPr>
              <a:t>Diffusion – </a:t>
            </a:r>
            <a:r>
              <a:rPr lang="en-US" b="1" dirty="0" smtClean="0"/>
              <a:t>the state of having no clear idea of one's identity and making no attempt to find that identity. These </a:t>
            </a:r>
            <a:r>
              <a:rPr lang="en-US" dirty="0" smtClean="0"/>
              <a:t>adolescents may have struggled to find their identity, but they never resolved it, and they seem to have stopped trying. There is no commitment and no searching.</a:t>
            </a:r>
          </a:p>
          <a:p>
            <a:r>
              <a:rPr lang="en-US" b="1" u="sng" dirty="0" smtClean="0">
                <a:solidFill>
                  <a:schemeClr val="accent1"/>
                </a:solidFill>
                <a:effectLst>
                  <a:outerShdw blurRad="38100" dist="38100" dir="2700000" algn="tl">
                    <a:srgbClr val="000000">
                      <a:alpha val="43137"/>
                    </a:srgbClr>
                  </a:outerShdw>
                </a:effectLst>
              </a:rPr>
              <a:t>Identity Achievement </a:t>
            </a:r>
            <a:r>
              <a:rPr lang="en-US" b="1" dirty="0" smtClean="0"/>
              <a:t>– the state of having developed well-defined personal values and self-concepts. Their </a:t>
            </a:r>
            <a:r>
              <a:rPr lang="en-US" dirty="0" smtClean="0"/>
              <a:t>identities may be expanded and further defined in adulthood, but the basics are there. They are committed to an ideology and have a strong sense of ego identity.</a:t>
            </a:r>
            <a:endParaRPr lang="en-US" dirty="0"/>
          </a:p>
        </p:txBody>
      </p:sp>
    </p:spTree>
    <p:extLst>
      <p:ext uri="{BB962C8B-B14F-4D97-AF65-F5344CB8AC3E}">
        <p14:creationId xmlns:p14="http://schemas.microsoft.com/office/powerpoint/2010/main" val="36446787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James Marcia</a:t>
            </a:r>
            <a:br>
              <a:rPr lang="en-US" dirty="0" smtClean="0"/>
            </a:br>
            <a:r>
              <a:rPr lang="en-US" dirty="0" smtClean="0"/>
              <a:t>Identity Theory</a:t>
            </a:r>
            <a:endParaRPr lang="en-US" dirty="0"/>
          </a:p>
        </p:txBody>
      </p:sp>
      <p:sp>
        <p:nvSpPr>
          <p:cNvPr id="3" name="Content Placeholder 2"/>
          <p:cNvSpPr>
            <a:spLocks noGrp="1"/>
          </p:cNvSpPr>
          <p:nvPr>
            <p:ph idx="1"/>
          </p:nvPr>
        </p:nvSpPr>
        <p:spPr>
          <a:xfrm>
            <a:off x="1905000" y="6248400"/>
            <a:ext cx="8229600" cy="609600"/>
          </a:xfrm>
        </p:spPr>
        <p:txBody>
          <a:bodyPr>
            <a:normAutofit/>
          </a:bodyPr>
          <a:lstStyle/>
          <a:p>
            <a:r>
              <a:rPr lang="en-US" dirty="0" smtClean="0">
                <a:hlinkClick r:id="rId2"/>
              </a:rPr>
              <a:t>http://www.youtube.com/watch?v=8-Ft_XvQcpI</a:t>
            </a:r>
            <a:endParaRPr lang="en-US" dirty="0" smtClean="0"/>
          </a:p>
          <a:p>
            <a:endParaRPr lang="en-US" dirty="0"/>
          </a:p>
        </p:txBody>
      </p:sp>
      <p:sp>
        <p:nvSpPr>
          <p:cNvPr id="4" name="Rectangle 3"/>
          <p:cNvSpPr/>
          <p:nvPr/>
        </p:nvSpPr>
        <p:spPr>
          <a:xfrm>
            <a:off x="5410201" y="6019800"/>
            <a:ext cx="1019831" cy="369332"/>
          </a:xfrm>
          <a:prstGeom prst="rect">
            <a:avLst/>
          </a:prstGeom>
        </p:spPr>
        <p:txBody>
          <a:bodyPr wrap="none">
            <a:spAutoFit/>
          </a:bodyPr>
          <a:lstStyle/>
          <a:p>
            <a:r>
              <a:rPr lang="en-US" b="1" dirty="0" err="1">
                <a:solidFill>
                  <a:prstClr val="black"/>
                </a:solidFill>
              </a:rPr>
              <a:t>Marica</a:t>
            </a:r>
            <a:r>
              <a:rPr lang="en-US" b="1" dirty="0">
                <a:solidFill>
                  <a:prstClr val="black"/>
                </a:solidFill>
              </a:rPr>
              <a:t> 2</a:t>
            </a:r>
            <a:endParaRPr lang="en-US" dirty="0">
              <a:solidFill>
                <a:prstClr val="black"/>
              </a:solidFill>
            </a:endParaRPr>
          </a:p>
        </p:txBody>
      </p:sp>
      <p:sp>
        <p:nvSpPr>
          <p:cNvPr id="5" name="Rectangle 4"/>
          <p:cNvSpPr/>
          <p:nvPr/>
        </p:nvSpPr>
        <p:spPr>
          <a:xfrm>
            <a:off x="6858000" y="6019800"/>
            <a:ext cx="4572000" cy="215444"/>
          </a:xfrm>
          <a:prstGeom prst="rect">
            <a:avLst/>
          </a:prstGeom>
        </p:spPr>
        <p:txBody>
          <a:bodyPr>
            <a:spAutoFit/>
          </a:bodyPr>
          <a:lstStyle/>
          <a:p>
            <a:r>
              <a:rPr lang="en-US" sz="800" dirty="0">
                <a:solidFill>
                  <a:prstClr val="black"/>
                </a:solidFill>
              </a:rPr>
              <a:t>http://www.youtube.com/watch?v=4OGfFXb1IAM&amp;feature=relmfu</a:t>
            </a:r>
          </a:p>
        </p:txBody>
      </p:sp>
      <p:sp>
        <p:nvSpPr>
          <p:cNvPr id="6" name="Rectangle 5"/>
          <p:cNvSpPr/>
          <p:nvPr/>
        </p:nvSpPr>
        <p:spPr>
          <a:xfrm>
            <a:off x="2057400" y="6019800"/>
            <a:ext cx="1418978" cy="215444"/>
          </a:xfrm>
          <a:prstGeom prst="rect">
            <a:avLst/>
          </a:prstGeom>
        </p:spPr>
        <p:txBody>
          <a:bodyPr wrap="none">
            <a:spAutoFit/>
          </a:bodyPr>
          <a:lstStyle/>
          <a:p>
            <a:r>
              <a:rPr lang="en-US" sz="800" b="1" dirty="0">
                <a:solidFill>
                  <a:prstClr val="black"/>
                </a:solidFill>
              </a:rPr>
              <a:t>Marcia's Identity Status - 04 </a:t>
            </a:r>
            <a:endParaRPr lang="en-US" sz="800" dirty="0">
              <a:solidFill>
                <a:prstClr val="black"/>
              </a:solidFill>
            </a:endParaRPr>
          </a:p>
        </p:txBody>
      </p:sp>
    </p:spTree>
    <p:extLst>
      <p:ext uri="{BB962C8B-B14F-4D97-AF65-F5344CB8AC3E}">
        <p14:creationId xmlns:p14="http://schemas.microsoft.com/office/powerpoint/2010/main" val="3659261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t3.gstatic.com/images?q=tbn:ANd9GcTrxMYC5LgpuaYWkM5ACxV98xuZP9I_AsybitTV_nBJkkbp5_SYww"/>
          <p:cNvPicPr>
            <a:picLocks noChangeAspect="1" noChangeArrowheads="1"/>
          </p:cNvPicPr>
          <p:nvPr/>
        </p:nvPicPr>
        <p:blipFill>
          <a:blip r:embed="rId3" cstate="print">
            <a:lum bright="35000" contrast="-39000"/>
          </a:blip>
          <a:srcRect/>
          <a:stretch>
            <a:fillRect/>
          </a:stretch>
        </p:blipFill>
        <p:spPr bwMode="auto">
          <a:xfrm>
            <a:off x="6736080" y="0"/>
            <a:ext cx="3931920" cy="3276600"/>
          </a:xfrm>
          <a:prstGeom prst="rect">
            <a:avLst/>
          </a:prstGeom>
          <a:noFill/>
          <a:effectLst>
            <a:outerShdw blurRad="50800" dist="50800" dir="5400000" algn="ctr" rotWithShape="0">
              <a:srgbClr val="000000"/>
            </a:outerShdw>
          </a:effectLst>
        </p:spPr>
      </p:pic>
      <p:sp>
        <p:nvSpPr>
          <p:cNvPr id="3076" name="Text Box 4"/>
          <p:cNvSpPr txBox="1">
            <a:spLocks noChangeArrowheads="1"/>
          </p:cNvSpPr>
          <p:nvPr/>
        </p:nvSpPr>
        <p:spPr bwMode="auto">
          <a:xfrm>
            <a:off x="1752600" y="914400"/>
            <a:ext cx="8686800" cy="4493538"/>
          </a:xfrm>
          <a:prstGeom prst="rect">
            <a:avLst/>
          </a:prstGeom>
          <a:noFill/>
          <a:ln w="9525">
            <a:noFill/>
            <a:miter lim="800000"/>
            <a:headEnd/>
            <a:tailEnd/>
          </a:ln>
          <a:effectLst/>
        </p:spPr>
        <p:txBody>
          <a:bodyPr>
            <a:spAutoFit/>
          </a:bodyPr>
          <a:lstStyle/>
          <a:p>
            <a:pPr>
              <a:spcBef>
                <a:spcPct val="50000"/>
              </a:spcBef>
            </a:pPr>
            <a:r>
              <a:rPr lang="en-US" sz="3600" b="1" u="sng" dirty="0">
                <a:solidFill>
                  <a:schemeClr val="accent1"/>
                </a:solidFill>
                <a:effectLst>
                  <a:outerShdw blurRad="38100" dist="38100" dir="2700000" algn="tl">
                    <a:srgbClr val="000000">
                      <a:alpha val="43137"/>
                    </a:srgbClr>
                  </a:outerShdw>
                </a:effectLst>
              </a:rPr>
              <a:t>Gender identity </a:t>
            </a:r>
            <a:r>
              <a:rPr lang="en-US" sz="2800" b="1" dirty="0"/>
              <a:t>is the sex group (masculine or feminine) to which an individual belongs.</a:t>
            </a:r>
          </a:p>
          <a:p>
            <a:pPr>
              <a:spcBef>
                <a:spcPct val="50000"/>
              </a:spcBef>
            </a:pPr>
            <a:r>
              <a:rPr lang="en-US" sz="2800" b="1" dirty="0"/>
              <a:t>Children around ages 2 and 3 learn to label themselves as boys or girls.</a:t>
            </a:r>
            <a:r>
              <a:rPr lang="en-US" b="1" dirty="0"/>
              <a:t> </a:t>
            </a:r>
          </a:p>
          <a:p>
            <a:pPr>
              <a:spcBef>
                <a:spcPct val="50000"/>
              </a:spcBef>
            </a:pPr>
            <a:r>
              <a:rPr lang="en-US" sz="2800" b="1" dirty="0"/>
              <a:t>By age 5, most children learn the thoughts, expectations, and behaviors that go with their gender role</a:t>
            </a:r>
            <a:r>
              <a:rPr lang="en-US" b="1" dirty="0"/>
              <a:t>.</a:t>
            </a:r>
          </a:p>
          <a:p>
            <a:pPr>
              <a:spcBef>
                <a:spcPct val="50000"/>
              </a:spcBef>
            </a:pPr>
            <a:endParaRPr lang="en-US" dirty="0"/>
          </a:p>
          <a:p>
            <a:pPr>
              <a:spcBef>
                <a:spcPct val="50000"/>
              </a:spcBef>
            </a:pPr>
            <a:endParaRPr lang="en-US" dirty="0"/>
          </a:p>
        </p:txBody>
      </p:sp>
      <p:sp>
        <p:nvSpPr>
          <p:cNvPr id="3" name="Rectangle 2"/>
          <p:cNvSpPr/>
          <p:nvPr/>
        </p:nvSpPr>
        <p:spPr>
          <a:xfrm>
            <a:off x="1981200" y="4800600"/>
            <a:ext cx="8001000" cy="1809726"/>
          </a:xfrm>
          <a:prstGeom prst="rect">
            <a:avLst/>
          </a:prstGeom>
        </p:spPr>
        <p:txBody>
          <a:bodyPr wrap="square">
            <a:spAutoFit/>
          </a:bodyPr>
          <a:lstStyle/>
          <a:p>
            <a:pPr>
              <a:lnSpc>
                <a:spcPct val="90000"/>
              </a:lnSpc>
            </a:pPr>
            <a:r>
              <a:rPr lang="en-US" sz="4000" b="1" u="sng" dirty="0">
                <a:solidFill>
                  <a:schemeClr val="accent1"/>
                </a:solidFill>
                <a:effectLst>
                  <a:outerShdw blurRad="38100" dist="38100" dir="2700000" algn="tl">
                    <a:srgbClr val="000000">
                      <a:alpha val="43137"/>
                    </a:srgbClr>
                  </a:outerShdw>
                </a:effectLst>
              </a:rPr>
              <a:t>Gender role </a:t>
            </a:r>
            <a:r>
              <a:rPr lang="en-US" sz="2800" dirty="0"/>
              <a:t>is the set of behaviors that society considers appropriate for each sex.</a:t>
            </a:r>
          </a:p>
          <a:p>
            <a:pPr>
              <a:lnSpc>
                <a:spcPct val="90000"/>
              </a:lnSpc>
            </a:pPr>
            <a:r>
              <a:rPr lang="en-US" sz="2800" b="1" dirty="0">
                <a:solidFill>
                  <a:srgbClr val="FFFF00"/>
                </a:solidFill>
              </a:rPr>
              <a:t>Gender role is partly defined by genetics, but it is mainly learned from society.</a:t>
            </a:r>
          </a:p>
        </p:txBody>
      </p:sp>
    </p:spTree>
    <p:extLst>
      <p:ext uri="{BB962C8B-B14F-4D97-AF65-F5344CB8AC3E}">
        <p14:creationId xmlns:p14="http://schemas.microsoft.com/office/powerpoint/2010/main" val="35192240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Development</a:t>
            </a:r>
            <a:endParaRPr lang="en-US" dirty="0"/>
          </a:p>
        </p:txBody>
      </p:sp>
      <p:sp>
        <p:nvSpPr>
          <p:cNvPr id="3" name="Content Placeholder 2"/>
          <p:cNvSpPr>
            <a:spLocks noGrp="1"/>
          </p:cNvSpPr>
          <p:nvPr>
            <p:ph idx="1"/>
          </p:nvPr>
        </p:nvSpPr>
        <p:spPr>
          <a:xfrm>
            <a:off x="1981200" y="1600201"/>
            <a:ext cx="8229600" cy="2590800"/>
          </a:xfrm>
        </p:spPr>
        <p:txBody>
          <a:bodyPr/>
          <a:lstStyle/>
          <a:p>
            <a:r>
              <a:rPr lang="en-US" b="1" dirty="0" smtClean="0">
                <a:solidFill>
                  <a:schemeClr val="accent1"/>
                </a:solidFill>
              </a:rPr>
              <a:t>Your momma gives you an x Chromosome</a:t>
            </a:r>
          </a:p>
          <a:p>
            <a:r>
              <a:rPr lang="en-US" b="1" dirty="0" smtClean="0">
                <a:solidFill>
                  <a:schemeClr val="accent1"/>
                </a:solidFill>
              </a:rPr>
              <a:t>Your daddy gives you a Y Chromosome</a:t>
            </a:r>
          </a:p>
          <a:p>
            <a:pPr lvl="1"/>
            <a:r>
              <a:rPr lang="en-US" b="1" dirty="0" smtClean="0">
                <a:solidFill>
                  <a:schemeClr val="accent1"/>
                </a:solidFill>
              </a:rPr>
              <a:t>The y chromosome contains the principal male hormone testosterone. </a:t>
            </a:r>
            <a:endParaRPr lang="en-US" dirty="0" smtClean="0">
              <a:solidFill>
                <a:schemeClr val="accent1"/>
              </a:solidFill>
            </a:endParaRPr>
          </a:p>
          <a:p>
            <a:endParaRPr lang="en-US" dirty="0"/>
          </a:p>
        </p:txBody>
      </p:sp>
      <p:pic>
        <p:nvPicPr>
          <p:cNvPr id="46082" name="Picture 2" descr="http://t3.gstatic.com/images?q=tbn:ANd9GcTpKZxqEYeQEG7i5eJcBw5jgbUmul-NdS4QrAmrqjSQaQfyCPU1Rw"/>
          <p:cNvPicPr>
            <a:picLocks noChangeAspect="1" noChangeArrowheads="1"/>
          </p:cNvPicPr>
          <p:nvPr/>
        </p:nvPicPr>
        <p:blipFill>
          <a:blip r:embed="rId2" cstate="print"/>
          <a:srcRect/>
          <a:stretch>
            <a:fillRect/>
          </a:stretch>
        </p:blipFill>
        <p:spPr bwMode="auto">
          <a:xfrm>
            <a:off x="4648200" y="3276600"/>
            <a:ext cx="2286000" cy="3435246"/>
          </a:xfrm>
          <a:prstGeom prst="rect">
            <a:avLst/>
          </a:prstGeom>
          <a:noFill/>
        </p:spPr>
      </p:pic>
      <p:sp>
        <p:nvSpPr>
          <p:cNvPr id="8" name="Rectangle 7"/>
          <p:cNvSpPr/>
          <p:nvPr/>
        </p:nvSpPr>
        <p:spPr>
          <a:xfrm>
            <a:off x="7162801" y="6248400"/>
            <a:ext cx="1019831" cy="215444"/>
          </a:xfrm>
          <a:prstGeom prst="rect">
            <a:avLst/>
          </a:prstGeom>
        </p:spPr>
        <p:txBody>
          <a:bodyPr wrap="none">
            <a:spAutoFit/>
          </a:bodyPr>
          <a:lstStyle/>
          <a:p>
            <a:r>
              <a:rPr lang="en-US" sz="800" dirty="0">
                <a:solidFill>
                  <a:prstClr val="black"/>
                </a:solidFill>
              </a:rPr>
              <a:t>rjwsciencestm.com</a:t>
            </a:r>
          </a:p>
        </p:txBody>
      </p:sp>
    </p:spTree>
    <p:extLst>
      <p:ext uri="{BB962C8B-B14F-4D97-AF65-F5344CB8AC3E}">
        <p14:creationId xmlns:p14="http://schemas.microsoft.com/office/powerpoint/2010/main" val="3243425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Development</a:t>
            </a:r>
            <a:endParaRPr lang="en-US" dirty="0"/>
          </a:p>
        </p:txBody>
      </p:sp>
      <p:sp>
        <p:nvSpPr>
          <p:cNvPr id="3" name="Content Placeholder 2"/>
          <p:cNvSpPr>
            <a:spLocks noGrp="1"/>
          </p:cNvSpPr>
          <p:nvPr>
            <p:ph idx="1"/>
          </p:nvPr>
        </p:nvSpPr>
        <p:spPr>
          <a:xfrm>
            <a:off x="1981200" y="1600201"/>
            <a:ext cx="8229600" cy="2590800"/>
          </a:xfrm>
        </p:spPr>
        <p:txBody>
          <a:bodyPr>
            <a:normAutofit/>
          </a:bodyPr>
          <a:lstStyle/>
          <a:p>
            <a:r>
              <a:rPr lang="en-US" b="1" u="sng" dirty="0" smtClean="0">
                <a:solidFill>
                  <a:schemeClr val="accent1"/>
                </a:solidFill>
              </a:rPr>
              <a:t>Puberty</a:t>
            </a:r>
            <a:r>
              <a:rPr lang="en-US" dirty="0" smtClean="0">
                <a:solidFill>
                  <a:schemeClr val="accent1"/>
                </a:solidFill>
              </a:rPr>
              <a:t>:  the period of sexual maturation, during which a person becomes capable of reproducing.</a:t>
            </a:r>
          </a:p>
          <a:p>
            <a:r>
              <a:rPr lang="en-US" dirty="0" smtClean="0">
                <a:solidFill>
                  <a:schemeClr val="accent1"/>
                </a:solidFill>
              </a:rPr>
              <a:t>Hormones can make you unpredictable.  Crying or getting angry.</a:t>
            </a:r>
          </a:p>
          <a:p>
            <a:r>
              <a:rPr lang="en-US" b="1" dirty="0" smtClean="0">
                <a:solidFill>
                  <a:schemeClr val="accent1"/>
                </a:solidFill>
                <a:effectLst>
                  <a:outerShdw blurRad="38100" dist="38100" dir="2700000" algn="tl">
                    <a:srgbClr val="000000">
                      <a:alpha val="43137"/>
                    </a:srgbClr>
                  </a:outerShdw>
                </a:effectLst>
              </a:rPr>
              <a:t>Teens express depression with </a:t>
            </a:r>
            <a:r>
              <a:rPr lang="en-US" sz="4400" b="1" dirty="0">
                <a:solidFill>
                  <a:schemeClr val="accent1"/>
                </a:solidFill>
                <a:effectLst>
                  <a:outerShdw blurRad="38100" dist="38100" dir="2700000" algn="tl">
                    <a:srgbClr val="000000">
                      <a:alpha val="43137"/>
                    </a:srgbClr>
                  </a:outerShdw>
                </a:effectLst>
              </a:rPr>
              <a:t>ANGER!!!</a:t>
            </a:r>
          </a:p>
          <a:p>
            <a:endParaRPr lang="en-US" dirty="0"/>
          </a:p>
        </p:txBody>
      </p:sp>
      <p:pic>
        <p:nvPicPr>
          <p:cNvPr id="28674" name="Picture 2" descr="http://t0.gstatic.com/images?q=tbn:ANd9GcTcvVMFUEpNyR9457Zz7PLKYovvfeMYxAgq-fjwayzgWFB4hJFHPA"/>
          <p:cNvPicPr>
            <a:picLocks noChangeAspect="1" noChangeArrowheads="1"/>
          </p:cNvPicPr>
          <p:nvPr/>
        </p:nvPicPr>
        <p:blipFill>
          <a:blip r:embed="rId2" cstate="print"/>
          <a:srcRect/>
          <a:stretch>
            <a:fillRect/>
          </a:stretch>
        </p:blipFill>
        <p:spPr bwMode="auto">
          <a:xfrm>
            <a:off x="2209800" y="4114800"/>
            <a:ext cx="3428998" cy="2057400"/>
          </a:xfrm>
          <a:prstGeom prst="rect">
            <a:avLst/>
          </a:prstGeom>
          <a:noFill/>
        </p:spPr>
      </p:pic>
      <p:sp>
        <p:nvSpPr>
          <p:cNvPr id="5" name="Rectangle 4"/>
          <p:cNvSpPr/>
          <p:nvPr/>
        </p:nvSpPr>
        <p:spPr>
          <a:xfrm>
            <a:off x="2209800" y="6172200"/>
            <a:ext cx="1492716" cy="215444"/>
          </a:xfrm>
          <a:prstGeom prst="rect">
            <a:avLst/>
          </a:prstGeom>
        </p:spPr>
        <p:txBody>
          <a:bodyPr wrap="none">
            <a:spAutoFit/>
          </a:bodyPr>
          <a:lstStyle/>
          <a:p>
            <a:r>
              <a:rPr lang="en-US" sz="800" dirty="0">
                <a:solidFill>
                  <a:prstClr val="black"/>
                </a:solidFill>
              </a:rPr>
              <a:t>middleearthnj.wordpress.com</a:t>
            </a:r>
          </a:p>
        </p:txBody>
      </p:sp>
      <p:pic>
        <p:nvPicPr>
          <p:cNvPr id="28676" name="Picture 4" descr="http://t2.gstatic.com/images?q=tbn:ANd9GcSQvv43p7DGspfkbK8sYlWEBowuZBHwZRmIo9B40y9BOtz93d_7Lw"/>
          <p:cNvPicPr>
            <a:picLocks noChangeAspect="1" noChangeArrowheads="1"/>
          </p:cNvPicPr>
          <p:nvPr/>
        </p:nvPicPr>
        <p:blipFill>
          <a:blip r:embed="rId3" cstate="print"/>
          <a:srcRect/>
          <a:stretch>
            <a:fillRect/>
          </a:stretch>
        </p:blipFill>
        <p:spPr bwMode="auto">
          <a:xfrm>
            <a:off x="6629401" y="4191001"/>
            <a:ext cx="2466975" cy="1847851"/>
          </a:xfrm>
          <a:prstGeom prst="rect">
            <a:avLst/>
          </a:prstGeom>
          <a:noFill/>
        </p:spPr>
      </p:pic>
    </p:spTree>
    <p:extLst>
      <p:ext uri="{BB962C8B-B14F-4D97-AF65-F5344CB8AC3E}">
        <p14:creationId xmlns:p14="http://schemas.microsoft.com/office/powerpoint/2010/main" val="11936992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Physical Development</a:t>
            </a:r>
            <a:br>
              <a:rPr lang="en-US" dirty="0" smtClean="0"/>
            </a:br>
            <a:endParaRPr lang="en-US" dirty="0"/>
          </a:p>
        </p:txBody>
      </p:sp>
      <p:sp>
        <p:nvSpPr>
          <p:cNvPr id="3" name="Content Placeholder 2"/>
          <p:cNvSpPr>
            <a:spLocks noGrp="1"/>
          </p:cNvSpPr>
          <p:nvPr>
            <p:ph idx="1"/>
          </p:nvPr>
        </p:nvSpPr>
        <p:spPr>
          <a:xfrm>
            <a:off x="1981200" y="1600201"/>
            <a:ext cx="8229600" cy="3352800"/>
          </a:xfrm>
        </p:spPr>
        <p:txBody>
          <a:bodyPr>
            <a:normAutofit lnSpcReduction="10000"/>
          </a:bodyPr>
          <a:lstStyle/>
          <a:p>
            <a:r>
              <a:rPr lang="en-US" sz="3200" dirty="0"/>
              <a:t>Puberty in girls</a:t>
            </a:r>
          </a:p>
          <a:p>
            <a:r>
              <a:rPr lang="en-US" sz="3200" dirty="0"/>
              <a:t>Ages 8-10</a:t>
            </a:r>
          </a:p>
          <a:p>
            <a:r>
              <a:rPr lang="en-US" sz="3200" b="1" dirty="0">
                <a:solidFill>
                  <a:schemeClr val="accent1"/>
                </a:solidFill>
                <a:effectLst>
                  <a:outerShdw blurRad="38100" dist="38100" dir="2700000" algn="tl">
                    <a:srgbClr val="000000">
                      <a:alpha val="43137"/>
                    </a:srgbClr>
                  </a:outerShdw>
                </a:effectLst>
              </a:rPr>
              <a:t>Girls begin to appear chubby.</a:t>
            </a:r>
          </a:p>
          <a:p>
            <a:r>
              <a:rPr lang="en-US" sz="3200" dirty="0"/>
              <a:t>Reaches peak at age 12.</a:t>
            </a:r>
          </a:p>
          <a:p>
            <a:r>
              <a:rPr lang="en-US" sz="3200" b="1" u="sng" dirty="0">
                <a:effectLst>
                  <a:outerShdw blurRad="38100" dist="38100" dir="2700000" algn="tl">
                    <a:srgbClr val="000000">
                      <a:alpha val="43137"/>
                    </a:srgbClr>
                  </a:outerShdw>
                </a:effectLst>
              </a:rPr>
              <a:t>Menarche</a:t>
            </a:r>
            <a:r>
              <a:rPr lang="en-US" sz="3200" b="1" dirty="0">
                <a:effectLst>
                  <a:outerShdw blurRad="38100" dist="38100" dir="2700000" algn="tl">
                    <a:srgbClr val="000000">
                      <a:alpha val="43137"/>
                    </a:srgbClr>
                  </a:outerShdw>
                </a:effectLst>
              </a:rPr>
              <a:t> is a women’s first menstrual cycle.</a:t>
            </a:r>
          </a:p>
          <a:p>
            <a:r>
              <a:rPr lang="en-US" sz="3200" b="1" i="1" dirty="0">
                <a:solidFill>
                  <a:srgbClr val="C00000"/>
                </a:solidFill>
              </a:rPr>
              <a:t>Studies indicate that girls that develop faster tend to have higher self esteem problems.</a:t>
            </a:r>
          </a:p>
          <a:p>
            <a:endParaRPr lang="en-US" dirty="0"/>
          </a:p>
        </p:txBody>
      </p:sp>
      <p:sp>
        <p:nvSpPr>
          <p:cNvPr id="4" name="TextBox 3"/>
          <p:cNvSpPr txBox="1"/>
          <p:nvPr/>
        </p:nvSpPr>
        <p:spPr>
          <a:xfrm>
            <a:off x="4953000" y="838200"/>
            <a:ext cx="2438400" cy="707886"/>
          </a:xfrm>
          <a:prstGeom prst="rect">
            <a:avLst/>
          </a:prstGeom>
          <a:noFill/>
        </p:spPr>
        <p:txBody>
          <a:bodyPr wrap="square" rtlCol="0">
            <a:spAutoFit/>
          </a:bodyPr>
          <a:lstStyle/>
          <a:p>
            <a:r>
              <a:rPr lang="en-US" sz="4000" dirty="0">
                <a:solidFill>
                  <a:srgbClr val="C00000"/>
                </a:solidFill>
                <a:effectLst>
                  <a:outerShdw blurRad="38100" dist="38100" dir="2700000" algn="tl">
                    <a:srgbClr val="000000">
                      <a:alpha val="43137"/>
                    </a:srgbClr>
                  </a:outerShdw>
                </a:effectLst>
              </a:rPr>
              <a:t>Girls</a:t>
            </a:r>
          </a:p>
        </p:txBody>
      </p:sp>
      <p:pic>
        <p:nvPicPr>
          <p:cNvPr id="27650" name="Picture 2" descr="http://t3.gstatic.com/images?q=tbn:ANd9GcRxW8iRDKrh_nLA8SNABqeBbwO7x2Cq0CvtWcvKbbl2TOR8jQR9"/>
          <p:cNvPicPr>
            <a:picLocks noChangeAspect="1" noChangeArrowheads="1"/>
          </p:cNvPicPr>
          <p:nvPr/>
        </p:nvPicPr>
        <p:blipFill>
          <a:blip r:embed="rId2" cstate="print"/>
          <a:srcRect/>
          <a:stretch>
            <a:fillRect/>
          </a:stretch>
        </p:blipFill>
        <p:spPr bwMode="auto">
          <a:xfrm>
            <a:off x="7772401" y="914401"/>
            <a:ext cx="2143125" cy="2143125"/>
          </a:xfrm>
          <a:prstGeom prst="rect">
            <a:avLst/>
          </a:prstGeom>
          <a:noFill/>
        </p:spPr>
      </p:pic>
    </p:spTree>
    <p:extLst>
      <p:ext uri="{BB962C8B-B14F-4D97-AF65-F5344CB8AC3E}">
        <p14:creationId xmlns:p14="http://schemas.microsoft.com/office/powerpoint/2010/main" val="18924999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1202" name="Picture 2" descr="http://24.media.tumblr.com/28a798b5c2c5f676cfe7efd56e2d5ef6/tumblr_mhea9qLfGg1qiaqpmo1_500.png">
            <a:hlinkClick r:id="rId2"/>
          </p:cNvPr>
          <p:cNvPicPr>
            <a:picLocks noChangeAspect="1" noChangeArrowheads="1"/>
          </p:cNvPicPr>
          <p:nvPr/>
        </p:nvPicPr>
        <p:blipFill>
          <a:blip r:embed="rId3" cstate="print"/>
          <a:srcRect/>
          <a:stretch>
            <a:fillRect/>
          </a:stretch>
        </p:blipFill>
        <p:spPr bwMode="auto">
          <a:xfrm>
            <a:off x="1524000" y="0"/>
            <a:ext cx="8817429" cy="6172200"/>
          </a:xfrm>
          <a:prstGeom prst="rect">
            <a:avLst/>
          </a:prstGeom>
          <a:noFill/>
        </p:spPr>
      </p:pic>
    </p:spTree>
    <p:extLst>
      <p:ext uri="{BB962C8B-B14F-4D97-AF65-F5344CB8AC3E}">
        <p14:creationId xmlns:p14="http://schemas.microsoft.com/office/powerpoint/2010/main" val="4283515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a:r>
              <a:rPr lang="en-US" dirty="0">
                <a:solidFill>
                  <a:schemeClr val="tx1"/>
                </a:solidFill>
              </a:rPr>
              <a:t>Puberty in girls</a:t>
            </a:r>
          </a:p>
        </p:txBody>
      </p:sp>
      <p:pic>
        <p:nvPicPr>
          <p:cNvPr id="4" name="puberty Hitting 7-Year-Old Girls - YouTube.wmv">
            <a:hlinkClick r:id="" action="ppaction://media"/>
          </p:cNvPr>
          <p:cNvPicPr/>
          <p:nvPr>
            <a:videoFile r:link="rId1"/>
          </p:nvPr>
        </p:nvPicPr>
        <p:blipFill>
          <a:blip r:embed="rId3" cstate="print"/>
          <a:stretch>
            <a:fillRect/>
          </a:stretch>
        </p:blipFill>
        <p:spPr>
          <a:xfrm>
            <a:off x="2743200" y="1524000"/>
            <a:ext cx="5943600" cy="4572000"/>
          </a:xfrm>
          <a:prstGeom prst="rect">
            <a:avLst/>
          </a:prstGeom>
        </p:spPr>
      </p:pic>
      <p:sp>
        <p:nvSpPr>
          <p:cNvPr id="5" name="Rectangle 4"/>
          <p:cNvSpPr/>
          <p:nvPr/>
        </p:nvSpPr>
        <p:spPr>
          <a:xfrm>
            <a:off x="3657600" y="6211669"/>
            <a:ext cx="5638800" cy="369332"/>
          </a:xfrm>
          <a:prstGeom prst="rect">
            <a:avLst/>
          </a:prstGeom>
        </p:spPr>
        <p:txBody>
          <a:bodyPr wrap="square">
            <a:spAutoFit/>
          </a:bodyPr>
          <a:lstStyle/>
          <a:p>
            <a:r>
              <a:rPr lang="en-US" dirty="0">
                <a:solidFill>
                  <a:prstClr val="black"/>
                </a:solidFill>
              </a:rPr>
              <a:t>http://www.cbsnews.com/video/watch/?id=6758172n</a:t>
            </a:r>
          </a:p>
        </p:txBody>
      </p:sp>
      <p:pic>
        <p:nvPicPr>
          <p:cNvPr id="26625" name="Picture 1" descr="C:\Documents and Settings\staylor\Local Settings\Temporary Internet Files\Content.IE5\JMRTBDQJ\MC900432592[1].png"/>
          <p:cNvPicPr>
            <a:picLocks noChangeAspect="1" noChangeArrowheads="1"/>
          </p:cNvPicPr>
          <p:nvPr/>
        </p:nvPicPr>
        <p:blipFill>
          <a:blip r:embed="rId4" cstate="print"/>
          <a:srcRect/>
          <a:stretch>
            <a:fillRect/>
          </a:stretch>
        </p:blipFill>
        <p:spPr bwMode="auto">
          <a:xfrm>
            <a:off x="8839428" y="228600"/>
            <a:ext cx="1828572" cy="1828572"/>
          </a:xfrm>
          <a:prstGeom prst="rect">
            <a:avLst/>
          </a:prstGeom>
          <a:noFill/>
        </p:spPr>
      </p:pic>
      <p:pic>
        <p:nvPicPr>
          <p:cNvPr id="26626" name="Picture 2" descr="C:\Documents and Settings\staylor\Local Settings\Temporary Internet Files\Content.IE5\0TC7DZ3A\MC900412558[1].wmf"/>
          <p:cNvPicPr>
            <a:picLocks noChangeAspect="1" noChangeArrowheads="1"/>
          </p:cNvPicPr>
          <p:nvPr/>
        </p:nvPicPr>
        <p:blipFill>
          <a:blip r:embed="rId5" cstate="print"/>
          <a:srcRect/>
          <a:stretch>
            <a:fillRect/>
          </a:stretch>
        </p:blipFill>
        <p:spPr bwMode="auto">
          <a:xfrm>
            <a:off x="8610601" y="3352800"/>
            <a:ext cx="1883363" cy="1981200"/>
          </a:xfrm>
          <a:prstGeom prst="rect">
            <a:avLst/>
          </a:prstGeom>
          <a:noFill/>
        </p:spPr>
      </p:pic>
      <p:pic>
        <p:nvPicPr>
          <p:cNvPr id="26627" name="Picture 3" descr="C:\Documents and Settings\staylor\Local Settings\Temporary Internet Files\Content.IE5\0TC7DZ3A\MC900057228[1].wmf"/>
          <p:cNvPicPr>
            <a:picLocks noChangeAspect="1" noChangeArrowheads="1"/>
          </p:cNvPicPr>
          <p:nvPr/>
        </p:nvPicPr>
        <p:blipFill>
          <a:blip r:embed="rId6" cstate="print"/>
          <a:srcRect/>
          <a:stretch>
            <a:fillRect/>
          </a:stretch>
        </p:blipFill>
        <p:spPr bwMode="auto">
          <a:xfrm>
            <a:off x="1905001" y="228601"/>
            <a:ext cx="1480387" cy="1176833"/>
          </a:xfrm>
          <a:prstGeom prst="rect">
            <a:avLst/>
          </a:prstGeom>
          <a:noFill/>
        </p:spPr>
      </p:pic>
      <p:pic>
        <p:nvPicPr>
          <p:cNvPr id="26628" name="Picture 4" descr="C:\Documents and Settings\staylor\Local Settings\Temporary Internet Files\Content.IE5\JMRTBDQJ\MC900331609[1].wmf"/>
          <p:cNvPicPr>
            <a:picLocks noChangeAspect="1" noChangeArrowheads="1"/>
          </p:cNvPicPr>
          <p:nvPr/>
        </p:nvPicPr>
        <p:blipFill>
          <a:blip r:embed="rId7" cstate="print"/>
          <a:srcRect/>
          <a:stretch>
            <a:fillRect/>
          </a:stretch>
        </p:blipFill>
        <p:spPr bwMode="auto">
          <a:xfrm>
            <a:off x="1524001" y="4267201"/>
            <a:ext cx="1247753" cy="1118103"/>
          </a:xfrm>
          <a:prstGeom prst="rect">
            <a:avLst/>
          </a:prstGeom>
          <a:noFill/>
        </p:spPr>
      </p:pic>
    </p:spTree>
    <p:extLst>
      <p:ext uri="{BB962C8B-B14F-4D97-AF65-F5344CB8AC3E}">
        <p14:creationId xmlns:p14="http://schemas.microsoft.com/office/powerpoint/2010/main" val="200156551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500" fill="hold"/>
                                        <p:tgtEl>
                                          <p:spTgt spid="11266"/>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1266"/>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1266"/>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1266"/>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6" presetClass="emph" presetSubtype="0" autoRev="1" fill="hold" grpId="1" nodeType="clickEffect">
                                  <p:stCondLst>
                                    <p:cond delay="0"/>
                                  </p:stCondLst>
                                  <p:childTnLst>
                                    <p:animScale>
                                      <p:cBhvr>
                                        <p:cTn id="14" dur="449" fill="hold">
                                          <p:stCondLst>
                                            <p:cond delay="0"/>
                                          </p:stCondLst>
                                        </p:cTn>
                                        <p:tgtEl>
                                          <p:spTgt spid="11266"/>
                                        </p:tgtEl>
                                      </p:cBhvr>
                                      <p:to x="150000" y="150000"/>
                                    </p:animScale>
                                  </p:childTnLst>
                                </p:cTn>
                              </p:par>
                            </p:childTnLst>
                          </p:cTn>
                        </p:par>
                      </p:childTnLst>
                    </p:cTn>
                  </p:par>
                  <p:par>
                    <p:cTn id="15" fill="hold">
                      <p:stCondLst>
                        <p:cond delay="indefinite"/>
                      </p:stCondLst>
                      <p:childTnLst>
                        <p:par>
                          <p:cTn id="16" fill="hold">
                            <p:stCondLst>
                              <p:cond delay="0"/>
                            </p:stCondLst>
                            <p:childTnLst>
                              <p:par>
                                <p:cTn id="17" presetID="23" presetClass="exit" presetSubtype="32" fill="hold" grpId="2" nodeType="clickEffect">
                                  <p:stCondLst>
                                    <p:cond delay="0"/>
                                  </p:stCondLst>
                                  <p:childTnLst>
                                    <p:anim calcmode="lin" valueType="num">
                                      <p:cBhvr>
                                        <p:cTn id="18" dur="500" fill="hold"/>
                                        <p:tgtEl>
                                          <p:spTgt spid="11266"/>
                                        </p:tgtEl>
                                        <p:attrNameLst>
                                          <p:attrName>ppt_w</p:attrName>
                                        </p:attrNameLst>
                                      </p:cBhvr>
                                      <p:tavLst>
                                        <p:tav tm="0">
                                          <p:val>
                                            <p:strVal val="ppt_w"/>
                                          </p:val>
                                        </p:tav>
                                        <p:tav tm="100000">
                                          <p:val>
                                            <p:fltVal val="0"/>
                                          </p:val>
                                        </p:tav>
                                      </p:tavLst>
                                    </p:anim>
                                    <p:anim calcmode="lin" valueType="num">
                                      <p:cBhvr>
                                        <p:cTn id="19" dur="500" fill="hold"/>
                                        <p:tgtEl>
                                          <p:spTgt spid="11266"/>
                                        </p:tgtEl>
                                        <p:attrNameLst>
                                          <p:attrName>ppt_h</p:attrName>
                                        </p:attrNameLst>
                                      </p:cBhvr>
                                      <p:tavLst>
                                        <p:tav tm="0">
                                          <p:val>
                                            <p:strVal val="ppt_h"/>
                                          </p:val>
                                        </p:tav>
                                        <p:tav tm="100000">
                                          <p:val>
                                            <p:fltVal val="0"/>
                                          </p:val>
                                        </p:tav>
                                      </p:tavLst>
                                    </p:anim>
                                    <p:set>
                                      <p:cBhvr>
                                        <p:cTn id="20" dur="1" fill="hold">
                                          <p:stCondLst>
                                            <p:cond delay="499"/>
                                          </p:stCondLst>
                                        </p:cTn>
                                        <p:tgtEl>
                                          <p:spTgt spid="1126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1" restart="whenNotActive" fill="hold" evtFilter="cancelBubble" nodeType="interactiveSeq">
                <p:stCondLst>
                  <p:cond evt="onClick" delay="0">
                    <p:tgtEl>
                      <p:spTgt spid="4"/>
                    </p:tgtEl>
                  </p:cond>
                </p:stCondLst>
                <p:endSync evt="end" delay="0">
                  <p:rtn val="all"/>
                </p:endSync>
                <p:childTnLst>
                  <p:par>
                    <p:cTn id="22" fill="hold">
                      <p:stCondLst>
                        <p:cond delay="0"/>
                      </p:stCondLst>
                      <p:childTnLst>
                        <p:par>
                          <p:cTn id="23" fill="hold">
                            <p:stCondLst>
                              <p:cond delay="0"/>
                            </p:stCondLst>
                            <p:childTnLst>
                              <p:par>
                                <p:cTn id="24" presetID="2" presetClass="mediacall" presetSubtype="0" fill="hold" nodeType="clickEffect">
                                  <p:stCondLst>
                                    <p:cond delay="0"/>
                                  </p:stCondLst>
                                  <p:childTnLst>
                                    <p:cmd type="call" cmd="togglePause">
                                      <p:cBhvr>
                                        <p:cTn id="25" dur="1" fill="hold"/>
                                        <p:tgtEl>
                                          <p:spTgt spid="4"/>
                                        </p:tgtEl>
                                      </p:cBhvr>
                                    </p:cmd>
                                  </p:childTnLst>
                                </p:cTn>
                              </p:par>
                            </p:childTnLst>
                          </p:cTn>
                        </p:par>
                      </p:childTnLst>
                    </p:cTn>
                  </p:par>
                </p:childTnLst>
              </p:cTn>
              <p:nextCondLst>
                <p:cond evt="onClick" delay="0">
                  <p:tgtEl>
                    <p:spTgt spid="4"/>
                  </p:tgtEl>
                </p:cond>
              </p:nextCondLst>
            </p:seq>
            <p:video>
              <p:cMediaNode>
                <p:cTn id="26" fill="hold" display="0">
                  <p:stCondLst>
                    <p:cond delay="indefinite"/>
                  </p:stCondLst>
                  <p:endCondLst>
                    <p:cond evt="onNext" delay="0">
                      <p:tgtEl>
                        <p:sldTgt/>
                      </p:tgtEl>
                    </p:cond>
                    <p:cond evt="onPrev" delay="0">
                      <p:tgtEl>
                        <p:sldTgt/>
                      </p:tgtEl>
                    </p:cond>
                  </p:endCondLst>
                </p:cTn>
                <p:tgtEl>
                  <p:spTgt spid="4"/>
                </p:tgtEl>
              </p:cMediaNode>
            </p:video>
          </p:childTnLst>
        </p:cTn>
      </p:par>
    </p:tnLst>
    <p:bldLst>
      <p:bldP spid="11266" grpId="0"/>
      <p:bldP spid="11266" grpId="1"/>
      <p:bldP spid="11266" grpId="2"/>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pPr algn="ctr"/>
            <a:r>
              <a:rPr lang="en-US" sz="4000" dirty="0">
                <a:solidFill>
                  <a:schemeClr val="tx1"/>
                </a:solidFill>
              </a:rPr>
              <a:t>Puberty in boys</a:t>
            </a:r>
            <a:r>
              <a:rPr lang="en-US" sz="4000" dirty="0">
                <a:solidFill>
                  <a:srgbClr val="006600"/>
                </a:solidFill>
              </a:rPr>
              <a:t/>
            </a:r>
            <a:br>
              <a:rPr lang="en-US" sz="4000" dirty="0">
                <a:solidFill>
                  <a:srgbClr val="006600"/>
                </a:solidFill>
              </a:rPr>
            </a:br>
            <a:endParaRPr lang="en-US" sz="4000" dirty="0">
              <a:solidFill>
                <a:srgbClr val="006600"/>
              </a:solidFill>
            </a:endParaRPr>
          </a:p>
        </p:txBody>
      </p:sp>
      <p:sp>
        <p:nvSpPr>
          <p:cNvPr id="7" name="Rectangle 3"/>
          <p:cNvSpPr>
            <a:spLocks noGrp="1" noChangeArrowheads="1"/>
          </p:cNvSpPr>
          <p:nvPr>
            <p:ph idx="1"/>
          </p:nvPr>
        </p:nvSpPr>
        <p:spPr/>
        <p:txBody>
          <a:bodyPr/>
          <a:lstStyle/>
          <a:p>
            <a:r>
              <a:rPr lang="en-US" dirty="0"/>
              <a:t>Ages 9-16</a:t>
            </a:r>
          </a:p>
          <a:p>
            <a:r>
              <a:rPr lang="en-US" dirty="0"/>
              <a:t>Growth spurt peak at age 14</a:t>
            </a:r>
          </a:p>
          <a:p>
            <a:r>
              <a:rPr lang="en-US" dirty="0"/>
              <a:t>Develop fat but go right into lean lanky </a:t>
            </a:r>
            <a:r>
              <a:rPr lang="en-US" dirty="0" smtClean="0"/>
              <a:t>phase.</a:t>
            </a:r>
          </a:p>
          <a:p>
            <a:r>
              <a:rPr lang="en-US" b="1" u="sng" dirty="0" err="1" smtClean="0">
                <a:solidFill>
                  <a:srgbClr val="C00000"/>
                </a:solidFill>
                <a:effectLst>
                  <a:outerShdw blurRad="38100" dist="38100" dir="2700000" algn="tl">
                    <a:srgbClr val="000000">
                      <a:alpha val="43137"/>
                    </a:srgbClr>
                  </a:outerShdw>
                </a:effectLst>
              </a:rPr>
              <a:t>Spermarche</a:t>
            </a:r>
            <a:r>
              <a:rPr lang="en-US" u="sng" dirty="0" smtClean="0">
                <a:solidFill>
                  <a:schemeClr val="bg1"/>
                </a:solidFill>
              </a:rPr>
              <a:t> </a:t>
            </a:r>
            <a:r>
              <a:rPr lang="en-US" dirty="0" smtClean="0"/>
              <a:t>is a boys first ejaculation.</a:t>
            </a:r>
          </a:p>
          <a:p>
            <a:r>
              <a:rPr lang="en-US" i="1" dirty="0" smtClean="0">
                <a:effectLst>
                  <a:outerShdw blurRad="38100" dist="38100" dir="2700000" algn="tl">
                    <a:srgbClr val="000000">
                      <a:alpha val="43137"/>
                    </a:srgbClr>
                  </a:outerShdw>
                </a:effectLst>
              </a:rPr>
              <a:t>Boys tend to have higher self esteem if they develop earlier.</a:t>
            </a:r>
            <a:endParaRPr lang="en-US" i="1" dirty="0">
              <a:effectLst>
                <a:outerShdw blurRad="38100" dist="38100" dir="2700000" algn="tl">
                  <a:srgbClr val="000000">
                    <a:alpha val="43137"/>
                  </a:srgbClr>
                </a:outerShdw>
              </a:effectLst>
            </a:endParaRPr>
          </a:p>
        </p:txBody>
      </p:sp>
      <p:pic>
        <p:nvPicPr>
          <p:cNvPr id="25601" name="Picture 1" descr="C:\Documents and Settings\staylor\Local Settings\Temporary Internet Files\Content.IE5\2KP2MPCE\MC900440468[2].wmf"/>
          <p:cNvPicPr>
            <a:picLocks noChangeAspect="1" noChangeArrowheads="1"/>
          </p:cNvPicPr>
          <p:nvPr/>
        </p:nvPicPr>
        <p:blipFill>
          <a:blip r:embed="rId2" cstate="print"/>
          <a:srcRect/>
          <a:stretch>
            <a:fillRect/>
          </a:stretch>
        </p:blipFill>
        <p:spPr bwMode="auto">
          <a:xfrm>
            <a:off x="5029200" y="3886201"/>
            <a:ext cx="2419689" cy="2971800"/>
          </a:xfrm>
          <a:prstGeom prst="rect">
            <a:avLst/>
          </a:prstGeom>
          <a:noFill/>
        </p:spPr>
      </p:pic>
    </p:spTree>
    <p:extLst>
      <p:ext uri="{BB962C8B-B14F-4D97-AF65-F5344CB8AC3E}">
        <p14:creationId xmlns:p14="http://schemas.microsoft.com/office/powerpoint/2010/main" val="2820020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fade">
                                      <p:cBhvr>
                                        <p:cTn id="7" dur="2000"/>
                                        <p:tgtEl>
                                          <p:spTgt spid="2253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20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20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fade">
                                      <p:cBhvr>
                                        <p:cTn id="27" dur="20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fade">
                                      <p:cBhvr>
                                        <p:cTn id="32" dur="20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Making Smart Choices</a:t>
            </a:r>
            <a:br>
              <a:rPr lang="en-US" dirty="0" smtClean="0"/>
            </a:br>
            <a:endParaRPr lang="en-US" dirty="0"/>
          </a:p>
        </p:txBody>
      </p:sp>
      <p:sp>
        <p:nvSpPr>
          <p:cNvPr id="3" name="Content Placeholder 2"/>
          <p:cNvSpPr>
            <a:spLocks noGrp="1"/>
          </p:cNvSpPr>
          <p:nvPr>
            <p:ph idx="1"/>
          </p:nvPr>
        </p:nvSpPr>
        <p:spPr>
          <a:xfrm>
            <a:off x="1981200" y="1600201"/>
            <a:ext cx="8229600" cy="4694237"/>
          </a:xfrm>
        </p:spPr>
        <p:txBody>
          <a:bodyPr>
            <a:normAutofit fontScale="92500" lnSpcReduction="20000"/>
          </a:bodyPr>
          <a:lstStyle/>
          <a:p>
            <a:endParaRPr lang="en-US" dirty="0" smtClean="0">
              <a:solidFill>
                <a:srgbClr val="C00000"/>
              </a:solidFill>
            </a:endParaRPr>
          </a:p>
          <a:p>
            <a:endParaRPr lang="en-US" dirty="0" smtClean="0">
              <a:solidFill>
                <a:srgbClr val="C00000"/>
              </a:solidFill>
            </a:endParaRPr>
          </a:p>
          <a:p>
            <a:r>
              <a:rPr lang="en-US" sz="3600" b="1" dirty="0">
                <a:solidFill>
                  <a:srgbClr val="C00000"/>
                </a:solidFill>
              </a:rPr>
              <a:t>Make a list of things to think about that help decide if a choice is a good one or not</a:t>
            </a:r>
          </a:p>
          <a:p>
            <a:endParaRPr lang="en-US" b="1" dirty="0" smtClean="0"/>
          </a:p>
          <a:p>
            <a:r>
              <a:rPr lang="en-US" dirty="0" smtClean="0"/>
              <a:t>Why am I doing this?</a:t>
            </a:r>
          </a:p>
          <a:p>
            <a:r>
              <a:rPr lang="en-US" dirty="0" smtClean="0"/>
              <a:t>Who am I doing this for?</a:t>
            </a:r>
          </a:p>
          <a:p>
            <a:r>
              <a:rPr lang="en-US" dirty="0" smtClean="0"/>
              <a:t>Do I have to be sneaky about this?</a:t>
            </a:r>
          </a:p>
          <a:p>
            <a:r>
              <a:rPr lang="en-US" dirty="0"/>
              <a:t>I</a:t>
            </a:r>
            <a:r>
              <a:rPr lang="en-US" dirty="0" smtClean="0"/>
              <a:t>s this against the rules/law?</a:t>
            </a:r>
          </a:p>
          <a:p>
            <a:r>
              <a:rPr lang="en-US" dirty="0" smtClean="0"/>
              <a:t>Will my parents be disappointed?</a:t>
            </a:r>
          </a:p>
          <a:p>
            <a:r>
              <a:rPr lang="en-US" dirty="0" smtClean="0"/>
              <a:t>Will I get in trouble for this?</a:t>
            </a:r>
          </a:p>
          <a:p>
            <a:r>
              <a:rPr lang="en-US" dirty="0" smtClean="0"/>
              <a:t>What will people think of me if I do this?</a:t>
            </a:r>
          </a:p>
          <a:p>
            <a:r>
              <a:rPr lang="en-US" dirty="0" smtClean="0"/>
              <a:t>Will I think differently of myself for doing this?</a:t>
            </a:r>
          </a:p>
          <a:p>
            <a:endParaRPr lang="en-US" dirty="0"/>
          </a:p>
        </p:txBody>
      </p:sp>
    </p:spTree>
    <p:extLst>
      <p:ext uri="{BB962C8B-B14F-4D97-AF65-F5344CB8AC3E}">
        <p14:creationId xmlns:p14="http://schemas.microsoft.com/office/powerpoint/2010/main" val="3623491706"/>
      </p:ext>
    </p:extLst>
  </p:cSld>
  <p:clrMapOvr>
    <a:masterClrMapping/>
  </p:clrMapOvr>
  <p:timing>
    <p:tnLst>
      <p:par>
        <p:cTn id="1" dur="indefinite" restart="never" nodeType="tmRoot"/>
      </p:par>
    </p:tnLst>
  </p:timing>
</p:sld>
</file>

<file path=ppt/theme/theme1.xml><?xml version="1.0" encoding="utf-8"?>
<a:theme xmlns:a="http://schemas.openxmlformats.org/drawingml/2006/main" name="Human">
  <a:themeElements>
    <a:clrScheme name="Human">
      <a:dk1>
        <a:sysClr val="windowText" lastClr="000000"/>
      </a:dk1>
      <a:lt1>
        <a:sysClr val="window" lastClr="FFFFFF"/>
      </a:lt1>
      <a:dk2>
        <a:srgbClr val="795339"/>
      </a:dk2>
      <a:lt2>
        <a:srgbClr val="F7EEDD"/>
      </a:lt2>
      <a:accent1>
        <a:srgbClr val="AD2E27"/>
      </a:accent1>
      <a:accent2>
        <a:srgbClr val="3F3D66"/>
      </a:accent2>
      <a:accent3>
        <a:srgbClr val="17517A"/>
      </a:accent3>
      <a:accent4>
        <a:srgbClr val="877E48"/>
      </a:accent4>
      <a:accent5>
        <a:srgbClr val="AF8B1E"/>
      </a:accent5>
      <a:accent6>
        <a:srgbClr val="A35E21"/>
      </a:accent6>
      <a:hlink>
        <a:srgbClr val="9B7300"/>
      </a:hlink>
      <a:folHlink>
        <a:srgbClr val="D6A73B"/>
      </a:folHlink>
    </a:clrScheme>
    <a:fontScheme name="Human">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Human">
      <a:fillStyleLst>
        <a:solidFill>
          <a:schemeClr val="phClr"/>
        </a:solidFill>
        <a:gradFill>
          <a:gsLst>
            <a:gs pos="0">
              <a:schemeClr val="phClr">
                <a:tint val="30000"/>
                <a:satMod val="175000"/>
              </a:schemeClr>
            </a:gs>
            <a:gs pos="50000">
              <a:schemeClr val="phClr">
                <a:tint val="55000"/>
                <a:satMod val="200000"/>
              </a:schemeClr>
            </a:gs>
            <a:gs pos="70000">
              <a:schemeClr val="phClr">
                <a:tint val="70000"/>
                <a:satMod val="175000"/>
              </a:schemeClr>
            </a:gs>
            <a:gs pos="100000">
              <a:schemeClr val="phClr">
                <a:tint val="85000"/>
                <a:satMod val="175000"/>
              </a:schemeClr>
            </a:gs>
          </a:gsLst>
          <a:lin ang="8000000" scaled="1"/>
        </a:gradFill>
        <a:gradFill>
          <a:gsLst>
            <a:gs pos="0">
              <a:schemeClr val="phClr">
                <a:shade val="100000"/>
                <a:satMod val="140000"/>
              </a:schemeClr>
            </a:gs>
            <a:gs pos="40000">
              <a:schemeClr val="phClr">
                <a:shade val="65000"/>
                <a:satMod val="140000"/>
              </a:schemeClr>
            </a:gs>
            <a:gs pos="70000">
              <a:schemeClr val="phClr">
                <a:shade val="40000"/>
                <a:satMod val="115000"/>
              </a:schemeClr>
            </a:gs>
            <a:gs pos="100000">
              <a:schemeClr val="phClr">
                <a:shade val="20000"/>
                <a:satMod val="115000"/>
              </a:schemeClr>
            </a:gs>
          </a:gsLst>
          <a:lin ang="8000000" scaled="1"/>
        </a:gradFill>
      </a:fillStyleLst>
      <a:lnStyleLst>
        <a:ln w="5000" cap="rnd" cmpd="sng" algn="ctr">
          <a:solidFill>
            <a:schemeClr val="phClr"/>
          </a:solidFill>
          <a:prstDash val="solid"/>
        </a:ln>
        <a:ln w="12700" cap="rnd" cmpd="sng" algn="ctr">
          <a:solidFill>
            <a:schemeClr val="phClr"/>
          </a:solidFill>
          <a:prstDash val="solid"/>
        </a:ln>
        <a:ln w="28100" cap="rnd" cmpd="sng" algn="ctr">
          <a:solidFill>
            <a:schemeClr val="phClr"/>
          </a:solidFill>
          <a:prstDash val="solid"/>
        </a:ln>
      </a:lnStyleLst>
      <a:effectStyleLst>
        <a:effectStyle>
          <a:effectLst>
            <a:outerShdw blurRad="39000" dist="25400" dir="9000000" rotWithShape="0">
              <a:srgbClr val="1A0000">
                <a:alpha val="35000"/>
              </a:srgbClr>
            </a:outerShdw>
          </a:effectLst>
        </a:effectStyle>
        <a:effectStyle>
          <a:effectLst>
            <a:outerShdw blurRad="39000" dist="25400" dir="9000000" rotWithShape="0">
              <a:srgbClr val="1A0000">
                <a:alpha val="40000"/>
              </a:srgbClr>
            </a:outerShdw>
          </a:effectLst>
        </a:effectStyle>
        <a:effectStyle>
          <a:effectLst>
            <a:outerShdw blurRad="39000" dist="25400" dir="9000000" rotWithShape="0">
              <a:srgbClr val="000000">
                <a:alpha val="40000"/>
              </a:srgbClr>
            </a:outerShdw>
          </a:effectLst>
          <a:scene3d>
            <a:camera prst="orthographicFront">
              <a:rot lat="0" lon="0" rev="0"/>
            </a:camera>
            <a:lightRig rig="brightRoom" dir="tr">
              <a:rot lat="0" lon="0" rev="3540000"/>
            </a:lightRig>
          </a:scene3d>
          <a:sp3d prstMaterial="matte">
            <a:bevelT w="190500" h="44450" prst="cross"/>
          </a:sp3d>
        </a:effectStyle>
      </a:effectStyleLst>
      <a:bgFillStyleLst>
        <a:solidFill>
          <a:schemeClr val="phClr"/>
        </a:solidFill>
        <a:gradFill rotWithShape="1">
          <a:gsLst>
            <a:gs pos="0">
              <a:schemeClr val="phClr">
                <a:tint val="85000"/>
                <a:satMod val="275000"/>
              </a:schemeClr>
            </a:gs>
            <a:gs pos="3000">
              <a:schemeClr val="phClr">
                <a:tint val="87000"/>
                <a:satMod val="275000"/>
              </a:schemeClr>
            </a:gs>
            <a:gs pos="10000">
              <a:schemeClr val="phClr">
                <a:tint val="90000"/>
                <a:satMod val="275000"/>
              </a:schemeClr>
            </a:gs>
            <a:gs pos="70000">
              <a:schemeClr val="phClr">
                <a:shade val="38000"/>
                <a:satMod val="275000"/>
              </a:schemeClr>
            </a:gs>
            <a:gs pos="90000">
              <a:schemeClr val="phClr">
                <a:shade val="25000"/>
                <a:satMod val="300000"/>
              </a:schemeClr>
            </a:gs>
            <a:gs pos="100000">
              <a:schemeClr val="phClr">
                <a:shade val="22000"/>
                <a:satMod val="300000"/>
              </a:schemeClr>
            </a:gs>
          </a:gsLst>
          <a:path path="circle">
            <a:fillToRect l="60000" t="-3300" b="200000"/>
          </a:path>
        </a:gradFill>
        <a:gradFill rotWithShape="1">
          <a:gsLst>
            <a:gs pos="0">
              <a:schemeClr val="phClr">
                <a:tint val="57000"/>
                <a:satMod val="400000"/>
              </a:schemeClr>
            </a:gs>
            <a:gs pos="100000">
              <a:schemeClr val="phClr">
                <a:tint val="87000"/>
                <a:shade val="40000"/>
                <a:satMod val="5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TotalTime>
  <Words>829</Words>
  <Application>Microsoft Office PowerPoint</Application>
  <PresentationFormat>Widescreen</PresentationFormat>
  <Paragraphs>82</Paragraphs>
  <Slides>19</Slides>
  <Notes>1</Notes>
  <HiddenSlides>0</HiddenSlides>
  <MMClips>2</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Calibri</vt:lpstr>
      <vt:lpstr>Californian FB</vt:lpstr>
      <vt:lpstr>Cambria</vt:lpstr>
      <vt:lpstr>Candara</vt:lpstr>
      <vt:lpstr>Cooper Black</vt:lpstr>
      <vt:lpstr>Wingdings 2</vt:lpstr>
      <vt:lpstr>Human</vt:lpstr>
      <vt:lpstr>Adolescence:  The Psychology and Physiology</vt:lpstr>
      <vt:lpstr>PowerPoint Presentation</vt:lpstr>
      <vt:lpstr>Physical Development</vt:lpstr>
      <vt:lpstr>Physical Development</vt:lpstr>
      <vt:lpstr>Physical Development </vt:lpstr>
      <vt:lpstr>PowerPoint Presentation</vt:lpstr>
      <vt:lpstr>Puberty in girls</vt:lpstr>
      <vt:lpstr>Puberty in boys </vt:lpstr>
      <vt:lpstr>Making Smart Choices </vt:lpstr>
      <vt:lpstr>Puberty</vt:lpstr>
      <vt:lpstr>Asynchrony  </vt:lpstr>
      <vt:lpstr>PowerPoint Presentation</vt:lpstr>
      <vt:lpstr>Cognitive Development</vt:lpstr>
      <vt:lpstr>Adolescent egocentrism </vt:lpstr>
      <vt:lpstr>Social Development</vt:lpstr>
      <vt:lpstr>Where does your Identity come from?</vt:lpstr>
      <vt:lpstr>James Marcia Identity Theory</vt:lpstr>
      <vt:lpstr>James Marcia Identity Theory</vt:lpstr>
      <vt:lpstr>James Marcia Identity Theory</vt:lpstr>
    </vt:vector>
  </TitlesOfParts>
  <Company>Ridgewood Community High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Adolescence:  The Psychology and Physiology</dc:title>
  <dc:creator>Daniel Cole</dc:creator>
  <cp:lastModifiedBy>LeeAnn Nolan</cp:lastModifiedBy>
  <cp:revision>2</cp:revision>
  <dcterms:created xsi:type="dcterms:W3CDTF">2015-10-01T23:59:59Z</dcterms:created>
  <dcterms:modified xsi:type="dcterms:W3CDTF">2016-01-25T14:36:43Z</dcterms:modified>
</cp:coreProperties>
</file>