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5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9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6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5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52FFB8-6C6C-4992-B58C-CB5736F4763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C31C-18FC-4F80-925B-E2A4F4F7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9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G698U2Mv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krrVozZR2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</a:t>
            </a:r>
            <a:br>
              <a:rPr lang="en-US" dirty="0" smtClean="0"/>
            </a:br>
            <a:r>
              <a:rPr lang="en-US" dirty="0" smtClean="0"/>
              <a:t>Sensation &amp;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 the external world to make sense of it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senses </a:t>
            </a:r>
            <a:r>
              <a:rPr lang="en-US" i="1" dirty="0" smtClean="0"/>
              <a:t>detect</a:t>
            </a:r>
            <a:r>
              <a:rPr lang="en-US" dirty="0" smtClean="0"/>
              <a:t>, our mind </a:t>
            </a:r>
            <a:r>
              <a:rPr lang="en-US" i="1" dirty="0" smtClean="0"/>
              <a:t>processes</a:t>
            </a:r>
          </a:p>
          <a:p>
            <a:r>
              <a:rPr lang="en-US" dirty="0" smtClean="0"/>
              <a:t>Brain parts &amp; functions from Unit 3</a:t>
            </a:r>
          </a:p>
          <a:p>
            <a:r>
              <a:rPr lang="en-US" u="sng" dirty="0" smtClean="0"/>
              <a:t>Bottom-Up Processing</a:t>
            </a:r>
            <a:r>
              <a:rPr lang="en-US" dirty="0" smtClean="0"/>
              <a:t>: analysis that begins with the sensory receptors and works up to the brain’s integration of sensory information</a:t>
            </a:r>
          </a:p>
          <a:p>
            <a:pPr lvl="1"/>
            <a:r>
              <a:rPr lang="en-US" dirty="0" smtClean="0"/>
              <a:t>No prior knowledge; start at bottom and work our way up</a:t>
            </a:r>
          </a:p>
          <a:p>
            <a:r>
              <a:rPr lang="en-US" u="sng" dirty="0" smtClean="0"/>
              <a:t>Top-Down Processing</a:t>
            </a:r>
            <a:r>
              <a:rPr lang="en-US" dirty="0" smtClean="0"/>
              <a:t>: information processing guided by higher-level mental processes; perceptions are drawn on our experience and expectations</a:t>
            </a:r>
          </a:p>
          <a:p>
            <a:pPr lvl="1"/>
            <a:r>
              <a:rPr lang="en-US" dirty="0" smtClean="0"/>
              <a:t>DO have prior knowledge; start on top and work to process details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3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err="1"/>
              <a:t>Aoccdrnig</a:t>
            </a:r>
            <a:r>
              <a:rPr lang="en-US" sz="2800" dirty="0"/>
              <a:t> to </a:t>
            </a:r>
            <a:r>
              <a:rPr lang="en-US" sz="2800" dirty="0" err="1"/>
              <a:t>rscheearch</a:t>
            </a:r>
            <a:r>
              <a:rPr lang="en-US" sz="2800" dirty="0"/>
              <a:t> at </a:t>
            </a:r>
            <a:r>
              <a:rPr lang="en-US" sz="2800" dirty="0" err="1"/>
              <a:t>Cmabrigde</a:t>
            </a:r>
            <a:r>
              <a:rPr lang="en-US" sz="2800" dirty="0"/>
              <a:t> </a:t>
            </a:r>
            <a:r>
              <a:rPr lang="en-US" sz="2800" dirty="0" err="1"/>
              <a:t>Uinervtisy</a:t>
            </a:r>
            <a:r>
              <a:rPr lang="en-US" sz="2800" dirty="0"/>
              <a:t>, it </a:t>
            </a:r>
            <a:r>
              <a:rPr lang="en-US" sz="2800" dirty="0" err="1"/>
              <a:t>deosn’t</a:t>
            </a:r>
            <a:r>
              <a:rPr lang="en-US" sz="2800" dirty="0"/>
              <a:t> </a:t>
            </a:r>
            <a:r>
              <a:rPr lang="en-US" sz="2800" dirty="0" err="1"/>
              <a:t>mttaer</a:t>
            </a:r>
            <a:r>
              <a:rPr lang="en-US" sz="2800" dirty="0"/>
              <a:t> </a:t>
            </a:r>
            <a:r>
              <a:rPr lang="en-US" sz="2800" dirty="0" err="1"/>
              <a:t>waht</a:t>
            </a:r>
            <a:r>
              <a:rPr lang="en-US" sz="2800" dirty="0"/>
              <a:t> </a:t>
            </a:r>
            <a:r>
              <a:rPr lang="en-US" sz="2800" dirty="0" err="1"/>
              <a:t>oredr</a:t>
            </a:r>
            <a:r>
              <a:rPr lang="en-US" sz="2800" dirty="0"/>
              <a:t> the </a:t>
            </a:r>
            <a:r>
              <a:rPr lang="en-US" sz="2800" dirty="0" err="1"/>
              <a:t>ltteers</a:t>
            </a:r>
            <a:r>
              <a:rPr lang="en-US" sz="2800" dirty="0"/>
              <a:t> in a </a:t>
            </a:r>
            <a:r>
              <a:rPr lang="en-US" sz="2800" dirty="0" err="1"/>
              <a:t>wrod</a:t>
            </a:r>
            <a:r>
              <a:rPr lang="en-US" sz="2800" dirty="0"/>
              <a:t> are, the </a:t>
            </a:r>
            <a:r>
              <a:rPr lang="en-US" sz="2800" dirty="0" err="1"/>
              <a:t>olny</a:t>
            </a:r>
            <a:r>
              <a:rPr lang="en-US" sz="2800" dirty="0"/>
              <a:t> </a:t>
            </a:r>
            <a:r>
              <a:rPr lang="en-US" sz="2800" dirty="0" err="1"/>
              <a:t>iprmoetnt</a:t>
            </a:r>
            <a:r>
              <a:rPr lang="en-US" sz="2800" dirty="0"/>
              <a:t> </a:t>
            </a:r>
            <a:r>
              <a:rPr lang="en-US" sz="2800" dirty="0" err="1"/>
              <a:t>tihng</a:t>
            </a:r>
            <a:r>
              <a:rPr lang="en-US" sz="2800" dirty="0"/>
              <a:t> it </a:t>
            </a:r>
            <a:r>
              <a:rPr lang="en-US" sz="2800" dirty="0" err="1"/>
              <a:t>taht</a:t>
            </a:r>
            <a:r>
              <a:rPr lang="en-US" sz="2800" dirty="0"/>
              <a:t> the </a:t>
            </a:r>
            <a:r>
              <a:rPr lang="en-US" sz="2800" dirty="0" err="1"/>
              <a:t>frist</a:t>
            </a:r>
            <a:r>
              <a:rPr lang="en-US" sz="2800" dirty="0"/>
              <a:t> and </a:t>
            </a:r>
            <a:r>
              <a:rPr lang="en-US" sz="2800" dirty="0" err="1"/>
              <a:t>lsat</a:t>
            </a:r>
            <a:r>
              <a:rPr lang="en-US" sz="2800" dirty="0"/>
              <a:t> </a:t>
            </a:r>
            <a:r>
              <a:rPr lang="en-US" sz="2800" dirty="0" err="1"/>
              <a:t>ltteer</a:t>
            </a:r>
            <a:r>
              <a:rPr lang="en-US" sz="2800" dirty="0"/>
              <a:t> be at the </a:t>
            </a:r>
            <a:r>
              <a:rPr lang="en-US" sz="2800" dirty="0" err="1"/>
              <a:t>rghit</a:t>
            </a:r>
            <a:r>
              <a:rPr lang="en-US" sz="2800" dirty="0"/>
              <a:t> </a:t>
            </a:r>
            <a:r>
              <a:rPr lang="en-US" sz="2800" dirty="0" err="1"/>
              <a:t>pclae</a:t>
            </a:r>
            <a:r>
              <a:rPr lang="en-US" sz="2800" dirty="0"/>
              <a:t>.  The </a:t>
            </a:r>
            <a:r>
              <a:rPr lang="en-US" sz="2800" dirty="0" err="1"/>
              <a:t>rset</a:t>
            </a:r>
            <a:r>
              <a:rPr lang="en-US" sz="2800" dirty="0"/>
              <a:t> can be a total </a:t>
            </a:r>
            <a:r>
              <a:rPr lang="en-US" sz="2800" dirty="0" err="1"/>
              <a:t>mses</a:t>
            </a:r>
            <a:r>
              <a:rPr lang="en-US" sz="2800" dirty="0"/>
              <a:t> and you can still </a:t>
            </a:r>
            <a:r>
              <a:rPr lang="en-US" sz="2800" dirty="0" err="1"/>
              <a:t>raed</a:t>
            </a:r>
            <a:r>
              <a:rPr lang="en-US" sz="2800" dirty="0"/>
              <a:t> it </a:t>
            </a:r>
            <a:r>
              <a:rPr lang="en-US" sz="2800" dirty="0" err="1"/>
              <a:t>wouthit</a:t>
            </a:r>
            <a:r>
              <a:rPr lang="en-US" sz="2800" dirty="0"/>
              <a:t> a </a:t>
            </a:r>
            <a:r>
              <a:rPr lang="en-US" sz="2800" dirty="0" err="1"/>
              <a:t>porbelm</a:t>
            </a:r>
            <a:r>
              <a:rPr lang="en-US" sz="2800" dirty="0"/>
              <a:t>.  </a:t>
            </a:r>
            <a:r>
              <a:rPr lang="en-US" sz="2800" dirty="0" err="1"/>
              <a:t>Tihs</a:t>
            </a:r>
            <a:r>
              <a:rPr lang="en-US" sz="2800" dirty="0"/>
              <a:t> is </a:t>
            </a:r>
            <a:r>
              <a:rPr lang="en-US" sz="2800" dirty="0" err="1"/>
              <a:t>bcuseae</a:t>
            </a:r>
            <a:r>
              <a:rPr lang="en-US" sz="2800" dirty="0"/>
              <a:t> the </a:t>
            </a:r>
            <a:r>
              <a:rPr lang="en-US" sz="2800" dirty="0" err="1"/>
              <a:t>huamn</a:t>
            </a:r>
            <a:r>
              <a:rPr lang="en-US" sz="2800" dirty="0"/>
              <a:t> </a:t>
            </a:r>
            <a:r>
              <a:rPr lang="en-US" sz="2800" dirty="0" err="1"/>
              <a:t>mnid</a:t>
            </a:r>
            <a:r>
              <a:rPr lang="en-US" sz="2800" dirty="0"/>
              <a:t> </a:t>
            </a:r>
            <a:r>
              <a:rPr lang="en-US" sz="2800" dirty="0" err="1"/>
              <a:t>deos</a:t>
            </a:r>
            <a:r>
              <a:rPr lang="en-US" sz="2800" dirty="0"/>
              <a:t> not </a:t>
            </a:r>
            <a:r>
              <a:rPr lang="en-US" sz="2800" dirty="0" err="1"/>
              <a:t>raed</a:t>
            </a:r>
            <a:r>
              <a:rPr lang="en-US" sz="2800" dirty="0"/>
              <a:t> </a:t>
            </a:r>
            <a:r>
              <a:rPr lang="en-US" sz="2800" dirty="0" err="1"/>
              <a:t>ervey</a:t>
            </a:r>
            <a:r>
              <a:rPr lang="en-US" sz="2800" dirty="0"/>
              <a:t> </a:t>
            </a:r>
            <a:r>
              <a:rPr lang="en-US" sz="2800" dirty="0" err="1"/>
              <a:t>lteter</a:t>
            </a:r>
            <a:r>
              <a:rPr lang="en-US" sz="2800" dirty="0"/>
              <a:t> by </a:t>
            </a:r>
            <a:r>
              <a:rPr lang="en-US" sz="2800" dirty="0" err="1"/>
              <a:t>istlef</a:t>
            </a:r>
            <a:r>
              <a:rPr lang="en-US" sz="2800" dirty="0"/>
              <a:t>, but the </a:t>
            </a:r>
            <a:r>
              <a:rPr lang="en-US" sz="2800" dirty="0" err="1"/>
              <a:t>wrod</a:t>
            </a:r>
            <a:r>
              <a:rPr lang="en-US" sz="2800" dirty="0"/>
              <a:t> as a </a:t>
            </a:r>
            <a:r>
              <a:rPr lang="en-US" sz="2800" dirty="0" err="1"/>
              <a:t>wlohe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8" y="993407"/>
            <a:ext cx="8269742" cy="366266"/>
          </a:xfrm>
        </p:spPr>
        <p:txBody>
          <a:bodyPr/>
          <a:lstStyle/>
          <a:p>
            <a:r>
              <a:rPr lang="en-US" sz="1600" i="1" dirty="0" smtClean="0"/>
              <a:t>The Forest Has Eyes</a:t>
            </a:r>
            <a:r>
              <a:rPr lang="en-US" sz="1600" dirty="0" smtClean="0"/>
              <a:t>, 1998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13" y="1439186"/>
            <a:ext cx="8653893" cy="4424303"/>
          </a:xfrm>
        </p:spPr>
      </p:pic>
      <p:sp>
        <p:nvSpPr>
          <p:cNvPr id="5" name="TextBox 4"/>
          <p:cNvSpPr txBox="1"/>
          <p:nvPr/>
        </p:nvSpPr>
        <p:spPr>
          <a:xfrm>
            <a:off x="1272209" y="6035040"/>
            <a:ext cx="490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example of bottom-up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Attention</a:t>
            </a:r>
            <a:br>
              <a:rPr lang="en-US" dirty="0" smtClean="0"/>
            </a:b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focusing of conscious awareness on a particular stimulus</a:t>
            </a:r>
          </a:p>
          <a:p>
            <a:pPr lvl="1"/>
            <a:r>
              <a:rPr lang="en-US" dirty="0" smtClean="0"/>
              <a:t>The Cocktail Party Effect</a:t>
            </a:r>
          </a:p>
          <a:p>
            <a:pPr lvl="1"/>
            <a:r>
              <a:rPr lang="en-US" dirty="0" smtClean="0"/>
              <a:t>Although it allows us to focus in on specific stimuli, there are dangers…</a:t>
            </a:r>
          </a:p>
          <a:p>
            <a:r>
              <a:rPr lang="en-US" dirty="0" smtClean="0"/>
              <a:t>The Dangers:</a:t>
            </a:r>
          </a:p>
          <a:p>
            <a:pPr lvl="1"/>
            <a:r>
              <a:rPr lang="en-US" dirty="0" smtClean="0"/>
              <a:t>Texting and driving- inability to safely focus on multiple tasks</a:t>
            </a:r>
          </a:p>
          <a:p>
            <a:pPr lvl="1"/>
            <a:r>
              <a:rPr lang="en-US" dirty="0" smtClean="0"/>
              <a:t>Crossing roads</a:t>
            </a:r>
          </a:p>
          <a:p>
            <a:pPr lvl="1"/>
            <a:r>
              <a:rPr lang="en-US" dirty="0" smtClean="0"/>
              <a:t>Other examples?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IN-Attention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Inattentional</a:t>
            </a:r>
            <a:r>
              <a:rPr lang="en-US" dirty="0" smtClean="0">
                <a:hlinkClick r:id="rId2"/>
              </a:rPr>
              <a:t> Blindness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Failing to see visible objects when our attention is directs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Inattentional</a:t>
            </a:r>
            <a:r>
              <a:rPr lang="en-US" dirty="0" smtClean="0"/>
              <a:t>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Inattentional</a:t>
            </a:r>
            <a:r>
              <a:rPr lang="en-US" dirty="0" smtClean="0">
                <a:hlinkClick r:id="rId2"/>
              </a:rPr>
              <a:t> Blindness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Failing to notice changes in the environment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Slip for Tomorrow!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recall a recent time when, your attention focused on one thing, you were oblivious to something else (perhaps to pain, to someone’s approach, or to background music)?</a:t>
            </a:r>
          </a:p>
          <a:p>
            <a:endParaRPr lang="en-US" dirty="0"/>
          </a:p>
          <a:p>
            <a:r>
              <a:rPr lang="en-US" dirty="0" smtClean="0"/>
              <a:t>What is the rough distinction between sensation and perception?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47" y="1152983"/>
            <a:ext cx="4699013" cy="4699013"/>
          </a:xfrm>
        </p:spPr>
      </p:pic>
    </p:spTree>
    <p:extLst>
      <p:ext uri="{BB962C8B-B14F-4D97-AF65-F5344CB8AC3E}">
        <p14:creationId xmlns:p14="http://schemas.microsoft.com/office/powerpoint/2010/main" val="176118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04" y="875326"/>
            <a:ext cx="3485942" cy="49151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39" y="1295235"/>
            <a:ext cx="3928772" cy="3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95" y="1152983"/>
            <a:ext cx="4134470" cy="4940341"/>
          </a:xfrm>
        </p:spPr>
      </p:pic>
    </p:spTree>
    <p:extLst>
      <p:ext uri="{BB962C8B-B14F-4D97-AF65-F5344CB8AC3E}">
        <p14:creationId xmlns:p14="http://schemas.microsoft.com/office/powerpoint/2010/main" val="231245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2" y="452718"/>
            <a:ext cx="5536478" cy="6044192"/>
          </a:xfrm>
        </p:spPr>
      </p:pic>
    </p:spTree>
    <p:extLst>
      <p:ext uri="{BB962C8B-B14F-4D97-AF65-F5344CB8AC3E}">
        <p14:creationId xmlns:p14="http://schemas.microsoft.com/office/powerpoint/2010/main" val="740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65" y="979211"/>
            <a:ext cx="6783512" cy="5087634"/>
          </a:xfrm>
        </p:spPr>
      </p:pic>
    </p:spTree>
    <p:extLst>
      <p:ext uri="{BB962C8B-B14F-4D97-AF65-F5344CB8AC3E}">
        <p14:creationId xmlns:p14="http://schemas.microsoft.com/office/powerpoint/2010/main" val="129381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legs does the elephant have?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42" y="1742120"/>
            <a:ext cx="6973294" cy="4531383"/>
          </a:xfrm>
        </p:spPr>
      </p:pic>
    </p:spTree>
    <p:extLst>
      <p:ext uri="{BB962C8B-B14F-4D97-AF65-F5344CB8AC3E}">
        <p14:creationId xmlns:p14="http://schemas.microsoft.com/office/powerpoint/2010/main" val="36670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85" y="1051870"/>
            <a:ext cx="6831784" cy="4867646"/>
          </a:xfrm>
        </p:spPr>
      </p:pic>
    </p:spTree>
    <p:extLst>
      <p:ext uri="{BB962C8B-B14F-4D97-AF65-F5344CB8AC3E}">
        <p14:creationId xmlns:p14="http://schemas.microsoft.com/office/powerpoint/2010/main" val="212046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 sensation &amp; perception?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Sensation: process by which our sensory receptors and nervous system receive and represent stimulus energies from our environment</a:t>
            </a:r>
          </a:p>
          <a:p>
            <a:pPr lvl="1"/>
            <a:r>
              <a:rPr lang="en-US" dirty="0" smtClean="0"/>
              <a:t>Think of your 5 senses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Perception: process of organizing and interpreting sensory information, enabling us to recognize meaningful objects and events</a:t>
            </a:r>
          </a:p>
          <a:p>
            <a:endParaRPr lang="en-US" dirty="0"/>
          </a:p>
          <a:p>
            <a:r>
              <a:rPr lang="en-US" dirty="0" smtClean="0"/>
              <a:t>So…. 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35125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374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Unit 4:  Sensation &amp; 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legs does the elephant have?</vt:lpstr>
      <vt:lpstr>PowerPoint Presentation</vt:lpstr>
      <vt:lpstr>What is the difference between sensation &amp; perception?</vt:lpstr>
      <vt:lpstr>How do we take in the external world to make sense of it all?</vt:lpstr>
      <vt:lpstr>Top-Down Processing</vt:lpstr>
      <vt:lpstr>The Forest Has Eyes, 1998</vt:lpstr>
      <vt:lpstr>Selective Attention </vt:lpstr>
      <vt:lpstr>Selective IN-Attention</vt:lpstr>
      <vt:lpstr>Inattentional Blindness</vt:lpstr>
      <vt:lpstr>Entrance Slip for Tomorrow!</vt:lpstr>
    </vt:vector>
  </TitlesOfParts>
  <Company>Ridgewood Community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Sensation &amp; Perception</dc:title>
  <dc:creator>Daniel Cole</dc:creator>
  <cp:lastModifiedBy>Daniel Cole</cp:lastModifiedBy>
  <cp:revision>15</cp:revision>
  <dcterms:created xsi:type="dcterms:W3CDTF">2015-09-28T20:54:40Z</dcterms:created>
  <dcterms:modified xsi:type="dcterms:W3CDTF">2015-09-28T22:10:33Z</dcterms:modified>
</cp:coreProperties>
</file>