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56A08-0751-0741-9E6E-BACBF02F289B}" type="doc">
      <dgm:prSet loTypeId="urn:microsoft.com/office/officeart/2005/8/layout/radia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8CBCF1-D9FC-9246-B936-A683FE67D088}">
      <dgm:prSet phldrT="[Text]" custT="1"/>
      <dgm:spPr/>
      <dgm:t>
        <a:bodyPr/>
        <a:lstStyle/>
        <a:p>
          <a:r>
            <a:rPr lang="en-US" sz="1900" b="1" dirty="0" smtClean="0"/>
            <a:t>Defense Mechanisms</a:t>
          </a:r>
          <a:endParaRPr lang="en-US" sz="1900" b="1" dirty="0"/>
        </a:p>
      </dgm:t>
    </dgm:pt>
    <dgm:pt modelId="{F65EA061-383D-6D43-B25C-9B101CA0F6B3}" type="parTrans" cxnId="{385824FF-FAAB-D04E-B6D1-4BCE8935ADBA}">
      <dgm:prSet/>
      <dgm:spPr/>
      <dgm:t>
        <a:bodyPr/>
        <a:lstStyle/>
        <a:p>
          <a:endParaRPr lang="en-US"/>
        </a:p>
      </dgm:t>
    </dgm:pt>
    <dgm:pt modelId="{5EDC46A5-032E-3D46-B387-5494F1D819F2}" type="sibTrans" cxnId="{385824FF-FAAB-D04E-B6D1-4BCE8935ADBA}">
      <dgm:prSet/>
      <dgm:spPr/>
      <dgm:t>
        <a:bodyPr/>
        <a:lstStyle/>
        <a:p>
          <a:endParaRPr lang="en-US"/>
        </a:p>
      </dgm:t>
    </dgm:pt>
    <dgm:pt modelId="{E9495D6E-6131-5C4D-A996-85034B79BDFC}">
      <dgm:prSet phldrT="[Text]" custT="1"/>
      <dgm:spPr/>
      <dgm:t>
        <a:bodyPr/>
        <a:lstStyle/>
        <a:p>
          <a:r>
            <a:rPr lang="en-US" sz="2200" b="1" dirty="0" smtClean="0"/>
            <a:t>Repression</a:t>
          </a:r>
          <a:endParaRPr lang="en-US" sz="2200" b="1" dirty="0"/>
        </a:p>
      </dgm:t>
    </dgm:pt>
    <dgm:pt modelId="{DB1754D2-5593-1846-92E8-3099A031752F}" type="parTrans" cxnId="{7EE02EF7-2639-854F-90B0-41669CEF5F42}">
      <dgm:prSet/>
      <dgm:spPr/>
      <dgm:t>
        <a:bodyPr/>
        <a:lstStyle/>
        <a:p>
          <a:endParaRPr lang="en-US"/>
        </a:p>
      </dgm:t>
    </dgm:pt>
    <dgm:pt modelId="{DACF5BA5-8CCF-8140-9893-DDBD495366EC}" type="sibTrans" cxnId="{7EE02EF7-2639-854F-90B0-41669CEF5F42}">
      <dgm:prSet/>
      <dgm:spPr/>
      <dgm:t>
        <a:bodyPr/>
        <a:lstStyle/>
        <a:p>
          <a:endParaRPr lang="en-US"/>
        </a:p>
      </dgm:t>
    </dgm:pt>
    <dgm:pt modelId="{13CA8419-CF8F-614C-AADC-7288BAF26EDF}">
      <dgm:prSet phldrT="[Text]" custT="1"/>
      <dgm:spPr/>
      <dgm:t>
        <a:bodyPr/>
        <a:lstStyle/>
        <a:p>
          <a:r>
            <a:rPr lang="en-US" sz="2400" b="1" dirty="0" smtClean="0"/>
            <a:t>Projection</a:t>
          </a:r>
          <a:endParaRPr lang="en-US" sz="2400" b="1" dirty="0"/>
        </a:p>
      </dgm:t>
    </dgm:pt>
    <dgm:pt modelId="{A96524B6-D79F-1643-8C07-C9799DE88B03}" type="parTrans" cxnId="{36AF1EC7-19D7-594F-A45C-307533A4B2A5}">
      <dgm:prSet/>
      <dgm:spPr/>
      <dgm:t>
        <a:bodyPr/>
        <a:lstStyle/>
        <a:p>
          <a:endParaRPr lang="en-US"/>
        </a:p>
      </dgm:t>
    </dgm:pt>
    <dgm:pt modelId="{D6C91F54-5B07-424B-9B9C-E8EAAD8803A8}" type="sibTrans" cxnId="{36AF1EC7-19D7-594F-A45C-307533A4B2A5}">
      <dgm:prSet/>
      <dgm:spPr/>
      <dgm:t>
        <a:bodyPr/>
        <a:lstStyle/>
        <a:p>
          <a:endParaRPr lang="en-US"/>
        </a:p>
      </dgm:t>
    </dgm:pt>
    <dgm:pt modelId="{4CEF0F01-DC09-A34B-9836-3BDE0F5732EE}">
      <dgm:prSet phldrT="[Text]" custT="1"/>
      <dgm:spPr/>
      <dgm:t>
        <a:bodyPr/>
        <a:lstStyle/>
        <a:p>
          <a:r>
            <a:rPr lang="en-US" sz="1800" b="1" dirty="0" smtClean="0"/>
            <a:t>Displacement</a:t>
          </a:r>
          <a:endParaRPr lang="en-US" sz="1800" b="1" dirty="0"/>
        </a:p>
      </dgm:t>
    </dgm:pt>
    <dgm:pt modelId="{0F1C6E66-51C2-484F-B321-0D0954A2CBC7}" type="parTrans" cxnId="{D97F96B3-E94B-744C-9138-A317B3FDA43E}">
      <dgm:prSet/>
      <dgm:spPr/>
      <dgm:t>
        <a:bodyPr/>
        <a:lstStyle/>
        <a:p>
          <a:endParaRPr lang="en-US"/>
        </a:p>
      </dgm:t>
    </dgm:pt>
    <dgm:pt modelId="{97B24F4C-E09F-8943-9C6E-425A79551308}" type="sibTrans" cxnId="{D97F96B3-E94B-744C-9138-A317B3FDA43E}">
      <dgm:prSet/>
      <dgm:spPr/>
      <dgm:t>
        <a:bodyPr/>
        <a:lstStyle/>
        <a:p>
          <a:endParaRPr lang="en-US"/>
        </a:p>
      </dgm:t>
    </dgm:pt>
    <dgm:pt modelId="{D65FCE70-134A-1649-88ED-655FC55FA6FF}">
      <dgm:prSet phldrT="[Text]"/>
      <dgm:spPr/>
      <dgm:t>
        <a:bodyPr/>
        <a:lstStyle/>
        <a:p>
          <a:r>
            <a:rPr lang="en-US" b="1" dirty="0" smtClean="0"/>
            <a:t>Reaction Formation</a:t>
          </a:r>
          <a:endParaRPr lang="en-US" b="1" dirty="0"/>
        </a:p>
      </dgm:t>
    </dgm:pt>
    <dgm:pt modelId="{4755C471-B5D7-354F-AD2E-E071A30DCA40}" type="parTrans" cxnId="{B415737B-6A2D-9443-A1B0-933989087E2A}">
      <dgm:prSet/>
      <dgm:spPr/>
      <dgm:t>
        <a:bodyPr/>
        <a:lstStyle/>
        <a:p>
          <a:endParaRPr lang="en-US"/>
        </a:p>
      </dgm:t>
    </dgm:pt>
    <dgm:pt modelId="{82D5C346-18B0-9C48-ACBA-D897C2FD306D}" type="sibTrans" cxnId="{B415737B-6A2D-9443-A1B0-933989087E2A}">
      <dgm:prSet/>
      <dgm:spPr/>
      <dgm:t>
        <a:bodyPr/>
        <a:lstStyle/>
        <a:p>
          <a:endParaRPr lang="en-US"/>
        </a:p>
      </dgm:t>
    </dgm:pt>
    <dgm:pt modelId="{BC86EF61-9A37-634F-BB74-5EC40A20A03E}">
      <dgm:prSet/>
      <dgm:spPr/>
      <dgm:t>
        <a:bodyPr/>
        <a:lstStyle/>
        <a:p>
          <a:r>
            <a:rPr lang="en-US" b="1" dirty="0" smtClean="0"/>
            <a:t>Regression</a:t>
          </a:r>
          <a:endParaRPr lang="en-US" b="1" dirty="0"/>
        </a:p>
      </dgm:t>
    </dgm:pt>
    <dgm:pt modelId="{5A074E20-4325-3148-89BB-9B0A8DCB67BC}" type="parTrans" cxnId="{0530E669-4425-C442-8A20-F58D51DDDA45}">
      <dgm:prSet/>
      <dgm:spPr/>
      <dgm:t>
        <a:bodyPr/>
        <a:lstStyle/>
        <a:p>
          <a:endParaRPr lang="en-US"/>
        </a:p>
      </dgm:t>
    </dgm:pt>
    <dgm:pt modelId="{EBED068E-A27C-2249-8036-D4B728F5603B}" type="sibTrans" cxnId="{0530E669-4425-C442-8A20-F58D51DDDA45}">
      <dgm:prSet/>
      <dgm:spPr/>
      <dgm:t>
        <a:bodyPr/>
        <a:lstStyle/>
        <a:p>
          <a:endParaRPr lang="en-US"/>
        </a:p>
      </dgm:t>
    </dgm:pt>
    <dgm:pt modelId="{CA69E701-D201-EA4C-B3ED-4DE99300CDB4}">
      <dgm:prSet/>
      <dgm:spPr/>
      <dgm:t>
        <a:bodyPr/>
        <a:lstStyle/>
        <a:p>
          <a:r>
            <a:rPr lang="en-US" b="1" dirty="0" smtClean="0"/>
            <a:t>Denial</a:t>
          </a:r>
          <a:endParaRPr lang="en-US" b="1" dirty="0"/>
        </a:p>
      </dgm:t>
    </dgm:pt>
    <dgm:pt modelId="{4ED62728-CEDF-FB44-BF1D-9A137C72A54A}" type="parTrans" cxnId="{D5E6EC61-1CE2-0548-B0BC-093E1A99A76D}">
      <dgm:prSet/>
      <dgm:spPr/>
      <dgm:t>
        <a:bodyPr/>
        <a:lstStyle/>
        <a:p>
          <a:endParaRPr lang="en-US"/>
        </a:p>
      </dgm:t>
    </dgm:pt>
    <dgm:pt modelId="{971765F6-9875-A243-9404-2450D33852CB}" type="sibTrans" cxnId="{D5E6EC61-1CE2-0548-B0BC-093E1A99A76D}">
      <dgm:prSet/>
      <dgm:spPr/>
      <dgm:t>
        <a:bodyPr/>
        <a:lstStyle/>
        <a:p>
          <a:endParaRPr lang="en-US"/>
        </a:p>
      </dgm:t>
    </dgm:pt>
    <dgm:pt modelId="{402FD70C-9539-FF4E-889F-9736F729B2FD}" type="pres">
      <dgm:prSet presAssocID="{0F556A08-0751-0741-9E6E-BACBF02F28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3C876-0632-934E-A4D9-086CCB62EE9B}" type="pres">
      <dgm:prSet presAssocID="{C98CBCF1-D9FC-9246-B936-A683FE67D088}" presName="centerShape" presStyleLbl="node0" presStyleIdx="0" presStyleCnt="1"/>
      <dgm:spPr/>
      <dgm:t>
        <a:bodyPr/>
        <a:lstStyle/>
        <a:p>
          <a:endParaRPr lang="en-US"/>
        </a:p>
      </dgm:t>
    </dgm:pt>
    <dgm:pt modelId="{967ED4BE-C1AE-D943-A805-0652020EB743}" type="pres">
      <dgm:prSet presAssocID="{DB1754D2-5593-1846-92E8-3099A031752F}" presName="Name9" presStyleLbl="parChTrans1D2" presStyleIdx="0" presStyleCnt="6"/>
      <dgm:spPr/>
      <dgm:t>
        <a:bodyPr/>
        <a:lstStyle/>
        <a:p>
          <a:endParaRPr lang="en-US"/>
        </a:p>
      </dgm:t>
    </dgm:pt>
    <dgm:pt modelId="{BAA62671-19E7-B94B-8FC1-424BC5218303}" type="pres">
      <dgm:prSet presAssocID="{DB1754D2-5593-1846-92E8-3099A031752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24289D7-5518-7E4C-B938-73EA6FB312A8}" type="pres">
      <dgm:prSet presAssocID="{E9495D6E-6131-5C4D-A996-85034B79BD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82654-E9B7-F04B-BDF5-21F78C4469A8}" type="pres">
      <dgm:prSet presAssocID="{A96524B6-D79F-1643-8C07-C9799DE88B03}" presName="Name9" presStyleLbl="parChTrans1D2" presStyleIdx="1" presStyleCnt="6"/>
      <dgm:spPr/>
      <dgm:t>
        <a:bodyPr/>
        <a:lstStyle/>
        <a:p>
          <a:endParaRPr lang="en-US"/>
        </a:p>
      </dgm:t>
    </dgm:pt>
    <dgm:pt modelId="{9FE6674D-A4C8-5748-A589-6B4A24EC8CA0}" type="pres">
      <dgm:prSet presAssocID="{A96524B6-D79F-1643-8C07-C9799DE88B0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3183BC9-7E14-D443-AAEF-E1BF543B1AAD}" type="pres">
      <dgm:prSet presAssocID="{13CA8419-CF8F-614C-AADC-7288BAF26ED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D3E42-C0F6-4B49-8683-2BD8214093C2}" type="pres">
      <dgm:prSet presAssocID="{0F1C6E66-51C2-484F-B321-0D0954A2CBC7}" presName="Name9" presStyleLbl="parChTrans1D2" presStyleIdx="2" presStyleCnt="6"/>
      <dgm:spPr/>
      <dgm:t>
        <a:bodyPr/>
        <a:lstStyle/>
        <a:p>
          <a:endParaRPr lang="en-US"/>
        </a:p>
      </dgm:t>
    </dgm:pt>
    <dgm:pt modelId="{2924DFFC-E946-E54A-890E-C69ED6D6B436}" type="pres">
      <dgm:prSet presAssocID="{0F1C6E66-51C2-484F-B321-0D0954A2CBC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ED618308-C4F1-E64E-8286-42E3EB9151E2}" type="pres">
      <dgm:prSet presAssocID="{4CEF0F01-DC09-A34B-9836-3BDE0F5732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97710-4287-D04D-826D-C6E3158877A3}" type="pres">
      <dgm:prSet presAssocID="{4755C471-B5D7-354F-AD2E-E071A30DCA40}" presName="Name9" presStyleLbl="parChTrans1D2" presStyleIdx="3" presStyleCnt="6"/>
      <dgm:spPr/>
      <dgm:t>
        <a:bodyPr/>
        <a:lstStyle/>
        <a:p>
          <a:endParaRPr lang="en-US"/>
        </a:p>
      </dgm:t>
    </dgm:pt>
    <dgm:pt modelId="{939E7FEC-8B78-9C41-9217-EA08403BF47D}" type="pres">
      <dgm:prSet presAssocID="{4755C471-B5D7-354F-AD2E-E071A30DCA4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70CD80C-9F26-0941-B840-FFB016E0385B}" type="pres">
      <dgm:prSet presAssocID="{D65FCE70-134A-1649-88ED-655FC55FA6F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9FA93-7D3E-FE4A-B633-6B68DD503E8E}" type="pres">
      <dgm:prSet presAssocID="{5A074E20-4325-3148-89BB-9B0A8DCB67BC}" presName="Name9" presStyleLbl="parChTrans1D2" presStyleIdx="4" presStyleCnt="6"/>
      <dgm:spPr/>
      <dgm:t>
        <a:bodyPr/>
        <a:lstStyle/>
        <a:p>
          <a:endParaRPr lang="en-US"/>
        </a:p>
      </dgm:t>
    </dgm:pt>
    <dgm:pt modelId="{749FE037-1333-B34D-B0E4-FCC96C46A2F3}" type="pres">
      <dgm:prSet presAssocID="{5A074E20-4325-3148-89BB-9B0A8DCB67BC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80884D9-6CF1-3840-8A16-954BE3E15649}" type="pres">
      <dgm:prSet presAssocID="{BC86EF61-9A37-634F-BB74-5EC40A20A03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7C5BA-DAE9-DF46-B630-60192BE152ED}" type="pres">
      <dgm:prSet presAssocID="{4ED62728-CEDF-FB44-BF1D-9A137C72A54A}" presName="Name9" presStyleLbl="parChTrans1D2" presStyleIdx="5" presStyleCnt="6"/>
      <dgm:spPr/>
      <dgm:t>
        <a:bodyPr/>
        <a:lstStyle/>
        <a:p>
          <a:endParaRPr lang="en-US"/>
        </a:p>
      </dgm:t>
    </dgm:pt>
    <dgm:pt modelId="{3E893BAB-F51B-AF4F-901F-8545DDAD5EA2}" type="pres">
      <dgm:prSet presAssocID="{4ED62728-CEDF-FB44-BF1D-9A137C72A54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41E7DC72-993B-FF49-BB0C-D316E4D70BA0}" type="pres">
      <dgm:prSet presAssocID="{CA69E701-D201-EA4C-B3ED-4DE99300CD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15BDA-A59D-9F44-B871-C3EC9F32740C}" type="presOf" srcId="{E9495D6E-6131-5C4D-A996-85034B79BDFC}" destId="{024289D7-5518-7E4C-B938-73EA6FB312A8}" srcOrd="0" destOrd="0" presId="urn:microsoft.com/office/officeart/2005/8/layout/radial1"/>
    <dgm:cxn modelId="{399B8D6A-1091-724B-945E-3A930F1C1E9C}" type="presOf" srcId="{4755C471-B5D7-354F-AD2E-E071A30DCA40}" destId="{F2097710-4287-D04D-826D-C6E3158877A3}" srcOrd="0" destOrd="0" presId="urn:microsoft.com/office/officeart/2005/8/layout/radial1"/>
    <dgm:cxn modelId="{D97F96B3-E94B-744C-9138-A317B3FDA43E}" srcId="{C98CBCF1-D9FC-9246-B936-A683FE67D088}" destId="{4CEF0F01-DC09-A34B-9836-3BDE0F5732EE}" srcOrd="2" destOrd="0" parTransId="{0F1C6E66-51C2-484F-B321-0D0954A2CBC7}" sibTransId="{97B24F4C-E09F-8943-9C6E-425A79551308}"/>
    <dgm:cxn modelId="{D5E6EC61-1CE2-0548-B0BC-093E1A99A76D}" srcId="{C98CBCF1-D9FC-9246-B936-A683FE67D088}" destId="{CA69E701-D201-EA4C-B3ED-4DE99300CDB4}" srcOrd="5" destOrd="0" parTransId="{4ED62728-CEDF-FB44-BF1D-9A137C72A54A}" sibTransId="{971765F6-9875-A243-9404-2450D33852CB}"/>
    <dgm:cxn modelId="{47CFFB12-F9C7-C142-90E7-68D0348A1C12}" type="presOf" srcId="{CA69E701-D201-EA4C-B3ED-4DE99300CDB4}" destId="{41E7DC72-993B-FF49-BB0C-D316E4D70BA0}" srcOrd="0" destOrd="0" presId="urn:microsoft.com/office/officeart/2005/8/layout/radial1"/>
    <dgm:cxn modelId="{94D8A8EB-41D1-6B4E-809C-3DD166D387FA}" type="presOf" srcId="{5A074E20-4325-3148-89BB-9B0A8DCB67BC}" destId="{749FE037-1333-B34D-B0E4-FCC96C46A2F3}" srcOrd="1" destOrd="0" presId="urn:microsoft.com/office/officeart/2005/8/layout/radial1"/>
    <dgm:cxn modelId="{880F1770-D79A-3E41-8F5C-3816064D41CB}" type="presOf" srcId="{13CA8419-CF8F-614C-AADC-7288BAF26EDF}" destId="{C3183BC9-7E14-D443-AAEF-E1BF543B1AAD}" srcOrd="0" destOrd="0" presId="urn:microsoft.com/office/officeart/2005/8/layout/radial1"/>
    <dgm:cxn modelId="{06A4CCCC-A9ED-5648-B8F7-50BCDF516C51}" type="presOf" srcId="{0F1C6E66-51C2-484F-B321-0D0954A2CBC7}" destId="{F72D3E42-C0F6-4B49-8683-2BD8214093C2}" srcOrd="0" destOrd="0" presId="urn:microsoft.com/office/officeart/2005/8/layout/radial1"/>
    <dgm:cxn modelId="{B415737B-6A2D-9443-A1B0-933989087E2A}" srcId="{C98CBCF1-D9FC-9246-B936-A683FE67D088}" destId="{D65FCE70-134A-1649-88ED-655FC55FA6FF}" srcOrd="3" destOrd="0" parTransId="{4755C471-B5D7-354F-AD2E-E071A30DCA40}" sibTransId="{82D5C346-18B0-9C48-ACBA-D897C2FD306D}"/>
    <dgm:cxn modelId="{809F05D8-A6F2-9548-934F-90B58E50D3F5}" type="presOf" srcId="{0F1C6E66-51C2-484F-B321-0D0954A2CBC7}" destId="{2924DFFC-E946-E54A-890E-C69ED6D6B436}" srcOrd="1" destOrd="0" presId="urn:microsoft.com/office/officeart/2005/8/layout/radial1"/>
    <dgm:cxn modelId="{0B90FA3F-F505-A44E-9242-0AA38FE76924}" type="presOf" srcId="{DB1754D2-5593-1846-92E8-3099A031752F}" destId="{BAA62671-19E7-B94B-8FC1-424BC5218303}" srcOrd="1" destOrd="0" presId="urn:microsoft.com/office/officeart/2005/8/layout/radial1"/>
    <dgm:cxn modelId="{C0E882D6-881C-4842-BF99-49534CC1BB94}" type="presOf" srcId="{DB1754D2-5593-1846-92E8-3099A031752F}" destId="{967ED4BE-C1AE-D943-A805-0652020EB743}" srcOrd="0" destOrd="0" presId="urn:microsoft.com/office/officeart/2005/8/layout/radial1"/>
    <dgm:cxn modelId="{11E9EBF0-5D50-8949-8E52-50AEB7262ECC}" type="presOf" srcId="{D65FCE70-134A-1649-88ED-655FC55FA6FF}" destId="{070CD80C-9F26-0941-B840-FFB016E0385B}" srcOrd="0" destOrd="0" presId="urn:microsoft.com/office/officeart/2005/8/layout/radial1"/>
    <dgm:cxn modelId="{A1AB6E4D-50A3-5349-87D4-4716657AA4BA}" type="presOf" srcId="{4ED62728-CEDF-FB44-BF1D-9A137C72A54A}" destId="{3E893BAB-F51B-AF4F-901F-8545DDAD5EA2}" srcOrd="1" destOrd="0" presId="urn:microsoft.com/office/officeart/2005/8/layout/radial1"/>
    <dgm:cxn modelId="{3EBC7A8D-7923-B640-A4A1-9D0210AC0726}" type="presOf" srcId="{4ED62728-CEDF-FB44-BF1D-9A137C72A54A}" destId="{1B47C5BA-DAE9-DF46-B630-60192BE152ED}" srcOrd="0" destOrd="0" presId="urn:microsoft.com/office/officeart/2005/8/layout/radial1"/>
    <dgm:cxn modelId="{B3CB36D2-D389-8440-BF89-609ACC5D142A}" type="presOf" srcId="{5A074E20-4325-3148-89BB-9B0A8DCB67BC}" destId="{D649FA93-7D3E-FE4A-B633-6B68DD503E8E}" srcOrd="0" destOrd="0" presId="urn:microsoft.com/office/officeart/2005/8/layout/radial1"/>
    <dgm:cxn modelId="{C6E82142-B0D9-E948-B375-D1C700454D6D}" type="presOf" srcId="{4CEF0F01-DC09-A34B-9836-3BDE0F5732EE}" destId="{ED618308-C4F1-E64E-8286-42E3EB9151E2}" srcOrd="0" destOrd="0" presId="urn:microsoft.com/office/officeart/2005/8/layout/radial1"/>
    <dgm:cxn modelId="{36AF1EC7-19D7-594F-A45C-307533A4B2A5}" srcId="{C98CBCF1-D9FC-9246-B936-A683FE67D088}" destId="{13CA8419-CF8F-614C-AADC-7288BAF26EDF}" srcOrd="1" destOrd="0" parTransId="{A96524B6-D79F-1643-8C07-C9799DE88B03}" sibTransId="{D6C91F54-5B07-424B-9B9C-E8EAAD8803A8}"/>
    <dgm:cxn modelId="{8FA8AB92-AFDE-BF47-B6AF-5A73E0A3F8BA}" type="presOf" srcId="{A96524B6-D79F-1643-8C07-C9799DE88B03}" destId="{9FE6674D-A4C8-5748-A589-6B4A24EC8CA0}" srcOrd="1" destOrd="0" presId="urn:microsoft.com/office/officeart/2005/8/layout/radial1"/>
    <dgm:cxn modelId="{E8A6167D-9E45-6146-A5C2-328C1D355B4F}" type="presOf" srcId="{BC86EF61-9A37-634F-BB74-5EC40A20A03E}" destId="{A80884D9-6CF1-3840-8A16-954BE3E15649}" srcOrd="0" destOrd="0" presId="urn:microsoft.com/office/officeart/2005/8/layout/radial1"/>
    <dgm:cxn modelId="{B457676C-57AF-6649-8E6C-64D12E8B9E2F}" type="presOf" srcId="{4755C471-B5D7-354F-AD2E-E071A30DCA40}" destId="{939E7FEC-8B78-9C41-9217-EA08403BF47D}" srcOrd="1" destOrd="0" presId="urn:microsoft.com/office/officeart/2005/8/layout/radial1"/>
    <dgm:cxn modelId="{7EE02EF7-2639-854F-90B0-41669CEF5F42}" srcId="{C98CBCF1-D9FC-9246-B936-A683FE67D088}" destId="{E9495D6E-6131-5C4D-A996-85034B79BDFC}" srcOrd="0" destOrd="0" parTransId="{DB1754D2-5593-1846-92E8-3099A031752F}" sibTransId="{DACF5BA5-8CCF-8140-9893-DDBD495366EC}"/>
    <dgm:cxn modelId="{385824FF-FAAB-D04E-B6D1-4BCE8935ADBA}" srcId="{0F556A08-0751-0741-9E6E-BACBF02F289B}" destId="{C98CBCF1-D9FC-9246-B936-A683FE67D088}" srcOrd="0" destOrd="0" parTransId="{F65EA061-383D-6D43-B25C-9B101CA0F6B3}" sibTransId="{5EDC46A5-032E-3D46-B387-5494F1D819F2}"/>
    <dgm:cxn modelId="{A9EA4099-1B28-8840-805F-D117AF86ACAE}" type="presOf" srcId="{0F556A08-0751-0741-9E6E-BACBF02F289B}" destId="{402FD70C-9539-FF4E-889F-9736F729B2FD}" srcOrd="0" destOrd="0" presId="urn:microsoft.com/office/officeart/2005/8/layout/radial1"/>
    <dgm:cxn modelId="{572FD3D7-7243-6247-9DC4-1F98B6CA905E}" type="presOf" srcId="{A96524B6-D79F-1643-8C07-C9799DE88B03}" destId="{1DD82654-E9B7-F04B-BDF5-21F78C4469A8}" srcOrd="0" destOrd="0" presId="urn:microsoft.com/office/officeart/2005/8/layout/radial1"/>
    <dgm:cxn modelId="{0530E669-4425-C442-8A20-F58D51DDDA45}" srcId="{C98CBCF1-D9FC-9246-B936-A683FE67D088}" destId="{BC86EF61-9A37-634F-BB74-5EC40A20A03E}" srcOrd="4" destOrd="0" parTransId="{5A074E20-4325-3148-89BB-9B0A8DCB67BC}" sibTransId="{EBED068E-A27C-2249-8036-D4B728F5603B}"/>
    <dgm:cxn modelId="{D8C506F7-CF99-2249-BB71-0F1804E8EF81}" type="presOf" srcId="{C98CBCF1-D9FC-9246-B936-A683FE67D088}" destId="{EEB3C876-0632-934E-A4D9-086CCB62EE9B}" srcOrd="0" destOrd="0" presId="urn:microsoft.com/office/officeart/2005/8/layout/radial1"/>
    <dgm:cxn modelId="{4F128543-E12B-A444-A1E2-9587929DD9B1}" type="presParOf" srcId="{402FD70C-9539-FF4E-889F-9736F729B2FD}" destId="{EEB3C876-0632-934E-A4D9-086CCB62EE9B}" srcOrd="0" destOrd="0" presId="urn:microsoft.com/office/officeart/2005/8/layout/radial1"/>
    <dgm:cxn modelId="{A1AA9886-BFAE-804C-9183-DE94903A999A}" type="presParOf" srcId="{402FD70C-9539-FF4E-889F-9736F729B2FD}" destId="{967ED4BE-C1AE-D943-A805-0652020EB743}" srcOrd="1" destOrd="0" presId="urn:microsoft.com/office/officeart/2005/8/layout/radial1"/>
    <dgm:cxn modelId="{7FA55E60-7340-B84C-96DE-5ADCD5327634}" type="presParOf" srcId="{967ED4BE-C1AE-D943-A805-0652020EB743}" destId="{BAA62671-19E7-B94B-8FC1-424BC5218303}" srcOrd="0" destOrd="0" presId="urn:microsoft.com/office/officeart/2005/8/layout/radial1"/>
    <dgm:cxn modelId="{CA582A26-B502-404B-BA7A-2DE6EC84AF41}" type="presParOf" srcId="{402FD70C-9539-FF4E-889F-9736F729B2FD}" destId="{024289D7-5518-7E4C-B938-73EA6FB312A8}" srcOrd="2" destOrd="0" presId="urn:microsoft.com/office/officeart/2005/8/layout/radial1"/>
    <dgm:cxn modelId="{5EAA4EC0-5D68-1747-8F33-22D8244A3D1D}" type="presParOf" srcId="{402FD70C-9539-FF4E-889F-9736F729B2FD}" destId="{1DD82654-E9B7-F04B-BDF5-21F78C4469A8}" srcOrd="3" destOrd="0" presId="urn:microsoft.com/office/officeart/2005/8/layout/radial1"/>
    <dgm:cxn modelId="{279D3389-503A-E542-BFA9-57DE7E01BF34}" type="presParOf" srcId="{1DD82654-E9B7-F04B-BDF5-21F78C4469A8}" destId="{9FE6674D-A4C8-5748-A589-6B4A24EC8CA0}" srcOrd="0" destOrd="0" presId="urn:microsoft.com/office/officeart/2005/8/layout/radial1"/>
    <dgm:cxn modelId="{CDAD205F-29D0-3B4E-8A5A-557E6BBAE230}" type="presParOf" srcId="{402FD70C-9539-FF4E-889F-9736F729B2FD}" destId="{C3183BC9-7E14-D443-AAEF-E1BF543B1AAD}" srcOrd="4" destOrd="0" presId="urn:microsoft.com/office/officeart/2005/8/layout/radial1"/>
    <dgm:cxn modelId="{F23BA80C-FB80-144F-B1E3-B778EF0CF516}" type="presParOf" srcId="{402FD70C-9539-FF4E-889F-9736F729B2FD}" destId="{F72D3E42-C0F6-4B49-8683-2BD8214093C2}" srcOrd="5" destOrd="0" presId="urn:microsoft.com/office/officeart/2005/8/layout/radial1"/>
    <dgm:cxn modelId="{DE420FFA-8A65-9D46-94E4-4CF696AF29D1}" type="presParOf" srcId="{F72D3E42-C0F6-4B49-8683-2BD8214093C2}" destId="{2924DFFC-E946-E54A-890E-C69ED6D6B436}" srcOrd="0" destOrd="0" presId="urn:microsoft.com/office/officeart/2005/8/layout/radial1"/>
    <dgm:cxn modelId="{AD0D3F86-009E-4F40-A3BA-7C8D9FFA08CC}" type="presParOf" srcId="{402FD70C-9539-FF4E-889F-9736F729B2FD}" destId="{ED618308-C4F1-E64E-8286-42E3EB9151E2}" srcOrd="6" destOrd="0" presId="urn:microsoft.com/office/officeart/2005/8/layout/radial1"/>
    <dgm:cxn modelId="{C2E4216D-1665-5A4F-B5A9-F5601F18F689}" type="presParOf" srcId="{402FD70C-9539-FF4E-889F-9736F729B2FD}" destId="{F2097710-4287-D04D-826D-C6E3158877A3}" srcOrd="7" destOrd="0" presId="urn:microsoft.com/office/officeart/2005/8/layout/radial1"/>
    <dgm:cxn modelId="{292B0964-A86E-334C-9501-C7672C5C994E}" type="presParOf" srcId="{F2097710-4287-D04D-826D-C6E3158877A3}" destId="{939E7FEC-8B78-9C41-9217-EA08403BF47D}" srcOrd="0" destOrd="0" presId="urn:microsoft.com/office/officeart/2005/8/layout/radial1"/>
    <dgm:cxn modelId="{EC936953-5518-7546-9E29-C86F78F407E2}" type="presParOf" srcId="{402FD70C-9539-FF4E-889F-9736F729B2FD}" destId="{070CD80C-9F26-0941-B840-FFB016E0385B}" srcOrd="8" destOrd="0" presId="urn:microsoft.com/office/officeart/2005/8/layout/radial1"/>
    <dgm:cxn modelId="{8E3779D0-0C96-874D-8AA2-40B3B0445AC1}" type="presParOf" srcId="{402FD70C-9539-FF4E-889F-9736F729B2FD}" destId="{D649FA93-7D3E-FE4A-B633-6B68DD503E8E}" srcOrd="9" destOrd="0" presId="urn:microsoft.com/office/officeart/2005/8/layout/radial1"/>
    <dgm:cxn modelId="{E05B144E-5093-A24C-85ED-8BDE74C52170}" type="presParOf" srcId="{D649FA93-7D3E-FE4A-B633-6B68DD503E8E}" destId="{749FE037-1333-B34D-B0E4-FCC96C46A2F3}" srcOrd="0" destOrd="0" presId="urn:microsoft.com/office/officeart/2005/8/layout/radial1"/>
    <dgm:cxn modelId="{ECE66E7A-A4E2-0543-A42F-53E434DD0E26}" type="presParOf" srcId="{402FD70C-9539-FF4E-889F-9736F729B2FD}" destId="{A80884D9-6CF1-3840-8A16-954BE3E15649}" srcOrd="10" destOrd="0" presId="urn:microsoft.com/office/officeart/2005/8/layout/radial1"/>
    <dgm:cxn modelId="{B466DFDE-EF28-734B-9C3E-51F859C2AB37}" type="presParOf" srcId="{402FD70C-9539-FF4E-889F-9736F729B2FD}" destId="{1B47C5BA-DAE9-DF46-B630-60192BE152ED}" srcOrd="11" destOrd="0" presId="urn:microsoft.com/office/officeart/2005/8/layout/radial1"/>
    <dgm:cxn modelId="{3E32E818-9981-784D-9A91-47B1968438BA}" type="presParOf" srcId="{1B47C5BA-DAE9-DF46-B630-60192BE152ED}" destId="{3E893BAB-F51B-AF4F-901F-8545DDAD5EA2}" srcOrd="0" destOrd="0" presId="urn:microsoft.com/office/officeart/2005/8/layout/radial1"/>
    <dgm:cxn modelId="{6754C61E-B757-5E45-AD19-ED6FF041F07A}" type="presParOf" srcId="{402FD70C-9539-FF4E-889F-9736F729B2FD}" destId="{41E7DC72-993B-FF49-BB0C-D316E4D70BA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35C4-97D9-E545-A2D1-966F8FE5AD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71BC-1D69-3649-AD56-6C7CFA5FE8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31684" y="4466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  <a:t>Psychodynamic</a:t>
            </a:r>
            <a:b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</a:br>
            <a: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  <a:t>Theory of</a:t>
            </a:r>
            <a:b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</a:br>
            <a: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  <a:t>Personality</a:t>
            </a:r>
            <a:endParaRPr lang="en-US" dirty="0">
              <a:solidFill>
                <a:srgbClr val="FFFF00"/>
              </a:solidFill>
              <a:latin typeface="Bauhaus 93"/>
              <a:cs typeface="Bauhaus 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7759" b="11782"/>
          <a:stretch>
            <a:fillRect/>
          </a:stretch>
        </p:blipFill>
        <p:spPr>
          <a:xfrm>
            <a:off x="3085946" y="-524356"/>
            <a:ext cx="566731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5.) Regression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420" y="1600200"/>
            <a:ext cx="4133379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Returning to an earlier, comforting form of behavior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Simon throws a temper tantrum when Paula breaks up with him.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Brandon begins to sleep with a stuffed animal from his childhood to cope with his mother passing.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11" descr="http://blog.brooksgibbs.com/Portals/64504/images/Bully%20Simon%20Cowell-resized-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56613"/>
            <a:ext cx="4135659" cy="303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 descr="geoff-stuffed-anim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7118" y="4796040"/>
            <a:ext cx="1473812" cy="196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70930" y="5444519"/>
            <a:ext cx="193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That’s Brandon.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6.) Denial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0268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 accepting the ego-threatening truth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Simon may act like he is still together with Paula.  He may hang out by her locker and plan dates with her.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073" y="2012986"/>
            <a:ext cx="4387394" cy="37409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Practice!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 smtClean="0">
                <a:solidFill>
                  <a:srgbClr val="000000"/>
                </a:solidFill>
              </a:rPr>
              <a:t>Freudian </a:t>
            </a:r>
            <a:r>
              <a:rPr lang="en-US" dirty="0" smtClean="0"/>
              <a:t>concepts registered in your </a:t>
            </a:r>
            <a:r>
              <a:rPr lang="en-US" dirty="0" smtClean="0">
                <a:solidFill>
                  <a:srgbClr val="000000"/>
                </a:solidFill>
              </a:rPr>
              <a:t>unconscious</a:t>
            </a:r>
            <a:r>
              <a:rPr lang="en-US" dirty="0" smtClean="0"/>
              <a:t>?  Which Freudian </a:t>
            </a:r>
            <a:r>
              <a:rPr lang="en-US" dirty="0" smtClean="0">
                <a:solidFill>
                  <a:srgbClr val="FF0000"/>
                </a:solidFill>
              </a:rPr>
              <a:t>defense mechanisms </a:t>
            </a:r>
            <a:r>
              <a:rPr lang="en-US" dirty="0" smtClean="0"/>
              <a:t>do the following suggest?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28" y="337749"/>
            <a:ext cx="8336679" cy="611495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 6-year-old boy who moves to a new city starts sucking his thumb.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alcoholic storms out of his intervention because “</a:t>
            </a:r>
            <a:r>
              <a:rPr lang="en-US" i="1" dirty="0" smtClean="0"/>
              <a:t>he doesn’t have a damn drinking problem!</a:t>
            </a:r>
            <a:r>
              <a:rPr lang="en-US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 man who is angry at his boss shouts at his kids for making noise.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woman whose father was cruel to </a:t>
            </a:r>
          </a:p>
          <a:p>
            <a:pPr marL="514350" indent="-514350">
              <a:buNone/>
            </a:pPr>
            <a:r>
              <a:rPr lang="en-US" dirty="0" smtClean="0"/>
              <a:t>      her when she was little insists over </a:t>
            </a:r>
          </a:p>
          <a:p>
            <a:pPr marL="514350" indent="-514350">
              <a:buNone/>
            </a:pPr>
            <a:r>
              <a:rPr lang="en-US" dirty="0" smtClean="0"/>
              <a:t>      and over that she loves him dearly.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srgbClr val="FF0000"/>
                </a:solidFill>
              </a:rPr>
              <a:t>A racist justifies segregation by saying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that black men are only interested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in sex with white women.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457" y="3223675"/>
            <a:ext cx="2176375" cy="35532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How’d You Do??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Denial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Displacement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Reaction 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Projection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Defense Mechanisms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6371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ego must protect you from threatening thoughts in our unconscious</a:t>
            </a:r>
          </a:p>
          <a:p>
            <a:r>
              <a:rPr lang="en-US" dirty="0" smtClean="0"/>
              <a:t>Enter “</a:t>
            </a:r>
            <a:r>
              <a:rPr lang="en-US" dirty="0" smtClean="0">
                <a:solidFill>
                  <a:srgbClr val="FF0000"/>
                </a:solidFill>
              </a:rPr>
              <a:t>defense mechanisms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Methods used to reduce or redirect anxiety by distorting reality</a:t>
            </a:r>
          </a:p>
          <a:p>
            <a:r>
              <a:rPr lang="en-US" dirty="0" smtClean="0"/>
              <a:t>You are usually unaware they are occurring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456" y="1915789"/>
            <a:ext cx="381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2355" y="6126163"/>
            <a:ext cx="2991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http://</a:t>
            </a:r>
            <a:r>
              <a:rPr lang="en-US" sz="2000" u="sng" dirty="0" err="1" smtClean="0">
                <a:solidFill>
                  <a:srgbClr val="0000FF"/>
                </a:solidFill>
              </a:rPr>
              <a:t>www.youtube.com/watch?v</a:t>
            </a:r>
            <a:r>
              <a:rPr lang="en-US" sz="2000" u="sng" dirty="0" smtClean="0">
                <a:solidFill>
                  <a:srgbClr val="0000FF"/>
                </a:solidFill>
              </a:rPr>
              <a:t>=</a:t>
            </a:r>
            <a:r>
              <a:rPr lang="en-US" sz="2000" u="sng" dirty="0" err="1" smtClean="0">
                <a:solidFill>
                  <a:srgbClr val="0000FF"/>
                </a:solidFill>
              </a:rPr>
              <a:t>e-NP__ExSSE</a:t>
            </a:r>
            <a:endParaRPr lang="en-US" sz="20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Scenario!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733" cy="4525963"/>
          </a:xfrm>
        </p:spPr>
        <p:txBody>
          <a:bodyPr/>
          <a:lstStyle/>
          <a:p>
            <a:r>
              <a:rPr lang="en-US" dirty="0" smtClean="0"/>
              <a:t>Quarterback of the football team, </a:t>
            </a:r>
            <a:r>
              <a:rPr lang="en-US" dirty="0" smtClean="0">
                <a:solidFill>
                  <a:srgbClr val="0000FF"/>
                </a:solidFill>
              </a:rPr>
              <a:t>Simon</a:t>
            </a:r>
            <a:r>
              <a:rPr lang="en-US" dirty="0" smtClean="0"/>
              <a:t>, is dating the head cheerleader, </a:t>
            </a:r>
            <a:r>
              <a:rPr lang="en-US" dirty="0" smtClean="0">
                <a:solidFill>
                  <a:srgbClr val="0000FF"/>
                </a:solidFill>
              </a:rPr>
              <a:t>Paula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124" y="1519140"/>
            <a:ext cx="2992877" cy="4831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72491" y="5642758"/>
            <a:ext cx="1570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smtClean="0">
                <a:solidFill>
                  <a:srgbClr val="FF0000"/>
                </a:solidFill>
              </a:rPr>
              <a:t>Aww…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Scenario!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8828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Paula </a:t>
            </a:r>
            <a:r>
              <a:rPr lang="en-US" dirty="0" smtClean="0"/>
              <a:t>dumps </a:t>
            </a:r>
            <a:r>
              <a:rPr lang="en-US" dirty="0" smtClean="0">
                <a:solidFill>
                  <a:srgbClr val="0000FF"/>
                </a:solidFill>
              </a:rPr>
              <a:t>Simon </a:t>
            </a:r>
            <a:r>
              <a:rPr lang="en-US" dirty="0" smtClean="0"/>
              <a:t>and starts dating </a:t>
            </a:r>
            <a:r>
              <a:rPr lang="en-US" dirty="0" smtClean="0">
                <a:solidFill>
                  <a:srgbClr val="0000FF"/>
                </a:solidFill>
              </a:rPr>
              <a:t>Ryan</a:t>
            </a:r>
            <a:r>
              <a:rPr lang="en-US" dirty="0" smtClean="0"/>
              <a:t>, from Chess Club.</a:t>
            </a:r>
            <a:endParaRPr lang="en-US" dirty="0"/>
          </a:p>
        </p:txBody>
      </p:sp>
      <p:pic>
        <p:nvPicPr>
          <p:cNvPr id="5" name="Picture 21" descr="http://t3.gstatic.com/images?q=tbn:ANd9GcSnvQsHxMXVfigPVXYOvdvHeYKFO3OeCc5S0X8z_ONG21T8Xn7zj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188" y="3176295"/>
            <a:ext cx="2650617" cy="2026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7" descr="http://t2.gstatic.com/images?q=tbn:ANd9GcSOSDrI3tqrxKKXqx8_ZU1pJMeF0uWyOcdBSIrCZ8kvPoRQoQLDPTebd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8408" y="2688485"/>
            <a:ext cx="2128392" cy="2837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75513" y="5971408"/>
            <a:ext cx="98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Simon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29142" y="5960135"/>
            <a:ext cx="88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Paula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09091" y="5960134"/>
            <a:ext cx="812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Ryan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10623" r="15758"/>
          <a:stretch>
            <a:fillRect/>
          </a:stretch>
        </p:blipFill>
        <p:spPr>
          <a:xfrm>
            <a:off x="470713" y="2934567"/>
            <a:ext cx="2515360" cy="256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Oval Callout 11"/>
          <p:cNvSpPr/>
          <p:nvPr/>
        </p:nvSpPr>
        <p:spPr>
          <a:xfrm>
            <a:off x="5647871" y="2418285"/>
            <a:ext cx="1499792" cy="918678"/>
          </a:xfrm>
          <a:prstGeom prst="wedgeEllipseCallout">
            <a:avLst>
              <a:gd name="adj1" fmla="val 38626"/>
              <a:gd name="adj2" fmla="val 5514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Heart 12"/>
          <p:cNvSpPr/>
          <p:nvPr/>
        </p:nvSpPr>
        <p:spPr>
          <a:xfrm>
            <a:off x="5742455" y="3445043"/>
            <a:ext cx="324272" cy="35125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5580319" y="4110821"/>
            <a:ext cx="324272" cy="35125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729489" y="3607163"/>
            <a:ext cx="230070" cy="1891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62231" y="3607163"/>
            <a:ext cx="202680" cy="11186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ardrop 22"/>
          <p:cNvSpPr/>
          <p:nvPr/>
        </p:nvSpPr>
        <p:spPr>
          <a:xfrm rot="18824364">
            <a:off x="1625254" y="3938680"/>
            <a:ext cx="103678" cy="45719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18824364">
            <a:off x="1669558" y="4104590"/>
            <a:ext cx="103678" cy="45719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1.) Repression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324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Pushing thoughts into our unconscious.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When asked about Paula, Simon may say, “Who?  I’ve not thought about her for a while.”</a:t>
            </a:r>
          </a:p>
          <a:p>
            <a:r>
              <a:rPr lang="en-US" dirty="0" smtClean="0"/>
              <a:t>Why don’t we remember our Oedipus and Electra complexes?</a:t>
            </a:r>
            <a:endParaRPr lang="en-US" dirty="0"/>
          </a:p>
        </p:txBody>
      </p:sp>
      <p:pic>
        <p:nvPicPr>
          <p:cNvPr id="4" name="Picture 7" descr="http://t2.gstatic.com/images?q=tbn:ANd9GcRiBPaPDFl0Qt3N-p__RUCD9MtnLx_FmOSv7o_tYUii9i8ElSNZEQ"/>
          <p:cNvPicPr>
            <a:picLocks noChangeAspect="1" noChangeArrowheads="1"/>
          </p:cNvPicPr>
          <p:nvPr/>
        </p:nvPicPr>
        <p:blipFill>
          <a:blip r:embed="rId2"/>
          <a:srcRect b="10356"/>
          <a:stretch>
            <a:fillRect/>
          </a:stretch>
        </p:blipFill>
        <p:spPr bwMode="auto">
          <a:xfrm>
            <a:off x="4580445" y="2225934"/>
            <a:ext cx="4346575" cy="2570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2.) Projection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420" y="1600200"/>
            <a:ext cx="4133379" cy="47224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Disguises threatening impulses by attributing them to others.  </a:t>
            </a:r>
            <a:r>
              <a:rPr lang="en-US" dirty="0" smtClean="0"/>
              <a:t>Thus, “She doesn’t trust me” may really be “I don’t trust myself”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Simon insists that Paula doesn’t trust him and that is the problem but Simon really doesn’t trust himself.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4" y="1796388"/>
            <a:ext cx="3781962" cy="2496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9" descr="http://t3.gstatic.com/images?q=tbn:ANd9GcSDpPupTT1k-xa8RaHcq3ahlWtlz5xj-g1jHX2qm-0RjRc-UM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224" y="4731992"/>
            <a:ext cx="2876550" cy="159067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3.) Displacement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47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Redirecting one’s feelings toward another person or object.</a:t>
            </a:r>
          </a:p>
          <a:p>
            <a:r>
              <a:rPr lang="en-US" dirty="0" smtClean="0"/>
              <a:t>Often displaced on less threatening things.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Children who fear expressing anger against their parents may displace it by kicking the family pet.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Student upset over a test score may snap on a friend.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7" descr="external image cool-cartoon-1068520.png"/>
          <p:cNvPicPr>
            <a:picLocks noChangeAspect="1" noChangeArrowheads="1"/>
          </p:cNvPicPr>
          <p:nvPr/>
        </p:nvPicPr>
        <p:blipFill>
          <a:blip r:embed="rId2"/>
          <a:srcRect t="7534"/>
          <a:stretch>
            <a:fillRect/>
          </a:stretch>
        </p:blipFill>
        <p:spPr bwMode="auto">
          <a:xfrm>
            <a:off x="2163916" y="4159505"/>
            <a:ext cx="6767275" cy="25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4.) Reaction Formation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73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Cootie stage in Freud’s Latent Development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Process of pushing away threatening impulses by making unacceptable impulses look like their opposites.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“I hate Paula” but really means “I love Paula”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7" descr="http://media.cleveland.com/tv_blog/photo/paulasimonjpg-aaad4d8741fb60dd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6933" y="1981199"/>
            <a:ext cx="4374595" cy="326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461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Bauhaus 93</vt:lpstr>
      <vt:lpstr>Calibri</vt:lpstr>
      <vt:lpstr>Wingdings</vt:lpstr>
      <vt:lpstr>Office Theme</vt:lpstr>
      <vt:lpstr>Psychodynamic Theory of Personality</vt:lpstr>
      <vt:lpstr>Defense Mechanisms</vt:lpstr>
      <vt:lpstr>PowerPoint Presentation</vt:lpstr>
      <vt:lpstr>Scenario!</vt:lpstr>
      <vt:lpstr>Scenario!</vt:lpstr>
      <vt:lpstr>1.) Repression</vt:lpstr>
      <vt:lpstr>2.) Projection</vt:lpstr>
      <vt:lpstr>3.) Displacement</vt:lpstr>
      <vt:lpstr>4.) Reaction Formation</vt:lpstr>
      <vt:lpstr>5.) Regression</vt:lpstr>
      <vt:lpstr>6.) Denial</vt:lpstr>
      <vt:lpstr>Practice!</vt:lpstr>
      <vt:lpstr>PowerPoint Presentation</vt:lpstr>
      <vt:lpstr>How’d You Do??</vt:lpstr>
    </vt:vector>
  </TitlesOfParts>
  <Company>University of Illinois at Urbana-Champaign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Psychodynamic Theory of Personality</dc:title>
  <dc:creator>Bobby Morrissey</dc:creator>
  <cp:lastModifiedBy>LeeAnn Nolan</cp:lastModifiedBy>
  <cp:revision>2</cp:revision>
  <dcterms:created xsi:type="dcterms:W3CDTF">2014-01-31T02:37:45Z</dcterms:created>
  <dcterms:modified xsi:type="dcterms:W3CDTF">2015-01-27T16:17:02Z</dcterms:modified>
</cp:coreProperties>
</file>