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121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837F-921B-4043-96D4-D7413226AAD5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C48-8C3D-0F4F-AD18-B3FEA035C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837F-921B-4043-96D4-D7413226AAD5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C48-8C3D-0F4F-AD18-B3FEA035C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837F-921B-4043-96D4-D7413226AAD5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C48-8C3D-0F4F-AD18-B3FEA035C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837F-921B-4043-96D4-D7413226AAD5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C48-8C3D-0F4F-AD18-B3FEA035C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837F-921B-4043-96D4-D7413226AAD5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C48-8C3D-0F4F-AD18-B3FEA035C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837F-921B-4043-96D4-D7413226AAD5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C48-8C3D-0F4F-AD18-B3FEA035C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837F-921B-4043-96D4-D7413226AAD5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C48-8C3D-0F4F-AD18-B3FEA035C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837F-921B-4043-96D4-D7413226AAD5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C48-8C3D-0F4F-AD18-B3FEA035C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837F-921B-4043-96D4-D7413226AAD5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C48-8C3D-0F4F-AD18-B3FEA035C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837F-921B-4043-96D4-D7413226AAD5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C48-8C3D-0F4F-AD18-B3FEA035C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837F-921B-4043-96D4-D7413226AAD5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C48-8C3D-0F4F-AD18-B3FEA035C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4837F-921B-4043-96D4-D7413226AAD5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18C48-8C3D-0F4F-AD18-B3FEA035CF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Freud%20Id,%20Ego,%20Superego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31684" y="4466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Bauhaus 93"/>
                <a:cs typeface="Bauhaus 93"/>
              </a:rPr>
              <a:t>Psychodynamic</a:t>
            </a:r>
            <a:br>
              <a:rPr lang="en-US" dirty="0" smtClean="0">
                <a:solidFill>
                  <a:srgbClr val="FFFF00"/>
                </a:solidFill>
                <a:latin typeface="Bauhaus 93"/>
                <a:cs typeface="Bauhaus 93"/>
              </a:rPr>
            </a:br>
            <a:r>
              <a:rPr lang="en-US" dirty="0" smtClean="0">
                <a:solidFill>
                  <a:srgbClr val="FFFF00"/>
                </a:solidFill>
                <a:latin typeface="Bauhaus 93"/>
                <a:cs typeface="Bauhaus 93"/>
              </a:rPr>
              <a:t>Theory of</a:t>
            </a:r>
            <a:br>
              <a:rPr lang="en-US" dirty="0" smtClean="0">
                <a:solidFill>
                  <a:srgbClr val="FFFF00"/>
                </a:solidFill>
                <a:latin typeface="Bauhaus 93"/>
                <a:cs typeface="Bauhaus 93"/>
              </a:rPr>
            </a:br>
            <a:r>
              <a:rPr lang="en-US" dirty="0" smtClean="0">
                <a:solidFill>
                  <a:srgbClr val="FFFF00"/>
                </a:solidFill>
                <a:latin typeface="Bauhaus 93"/>
                <a:cs typeface="Bauhaus 93"/>
              </a:rPr>
              <a:t>Personality</a:t>
            </a:r>
            <a:endParaRPr lang="en-US" dirty="0">
              <a:solidFill>
                <a:srgbClr val="FFFF00"/>
              </a:solidFill>
              <a:latin typeface="Bauhaus 93"/>
              <a:cs typeface="Bauhaus 9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7759" b="11782"/>
          <a:stretch>
            <a:fillRect/>
          </a:stretch>
        </p:blipFill>
        <p:spPr>
          <a:xfrm>
            <a:off x="3085946" y="-524356"/>
            <a:ext cx="566731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096" y="2129418"/>
            <a:ext cx="3987800" cy="3418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Superego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943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Develops last at about age 5</a:t>
            </a:r>
          </a:p>
          <a:p>
            <a:r>
              <a:rPr lang="en-US" dirty="0" smtClean="0"/>
              <a:t>This is our </a:t>
            </a:r>
            <a:r>
              <a:rPr lang="en-US" dirty="0" smtClean="0">
                <a:solidFill>
                  <a:srgbClr val="FF0000"/>
                </a:solidFill>
              </a:rPr>
              <a:t>conscience</a:t>
            </a:r>
          </a:p>
          <a:p>
            <a:pPr lvl="1"/>
            <a:r>
              <a:rPr lang="en-US" dirty="0" smtClean="0"/>
              <a:t>How we differentiate between right and wrong</a:t>
            </a:r>
          </a:p>
          <a:p>
            <a:r>
              <a:rPr lang="en-US" dirty="0" smtClean="0"/>
              <a:t>Your “inner voice”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Pride and satisfaction when you do good; guilt and shame when you break the rules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Ego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328" y="1600200"/>
            <a:ext cx="424147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Develops after the id</a:t>
            </a:r>
          </a:p>
          <a:p>
            <a:r>
              <a:rPr lang="en-US" dirty="0" smtClean="0"/>
              <a:t>Represents </a:t>
            </a:r>
            <a:r>
              <a:rPr lang="en-US" dirty="0" smtClean="0">
                <a:solidFill>
                  <a:srgbClr val="0000FF"/>
                </a:solidFill>
              </a:rPr>
              <a:t>“reason and good sense”</a:t>
            </a:r>
          </a:p>
          <a:p>
            <a:r>
              <a:rPr lang="en-US" dirty="0" smtClean="0"/>
              <a:t>Negotiates between the id and the environment</a:t>
            </a:r>
          </a:p>
          <a:p>
            <a:r>
              <a:rPr lang="en-US" dirty="0" smtClean="0"/>
              <a:t>In both our conscious and unconscious minds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THIS is what everyone sees as our personality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86" y="1571392"/>
            <a:ext cx="3079147" cy="44442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440" y="1084387"/>
            <a:ext cx="8229600" cy="4525963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US" sz="4000" i="1" dirty="0" smtClean="0"/>
              <a:t>The Ego is not who you really are.  The ego is your self-image; it is your </a:t>
            </a:r>
            <a:r>
              <a:rPr lang="en-US" sz="4000" i="1" dirty="0" smtClean="0">
                <a:solidFill>
                  <a:srgbClr val="FF0000"/>
                </a:solidFill>
              </a:rPr>
              <a:t>social mask</a:t>
            </a:r>
            <a:r>
              <a:rPr lang="en-US" sz="4000" i="1" dirty="0" smtClean="0"/>
              <a:t>; it is the role you are playing.  Your social mask thrives on approval.  It wants control, and it is sustained by power, because it lives in fear.</a:t>
            </a:r>
            <a:endParaRPr lang="en-US" sz="4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4048" y="-430680"/>
            <a:ext cx="125792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rgbClr val="660066"/>
                </a:solidFill>
              </a:rPr>
              <a:t>“</a:t>
            </a:r>
            <a:endParaRPr lang="en-US" sz="20000" dirty="0">
              <a:solidFill>
                <a:srgbClr val="66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5601" y="4582340"/>
            <a:ext cx="125792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smtClean="0">
                <a:solidFill>
                  <a:srgbClr val="660066"/>
                </a:solidFill>
              </a:rPr>
              <a:t>”</a:t>
            </a:r>
            <a:endParaRPr lang="en-US" sz="200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4200" y="5302573"/>
            <a:ext cx="145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--Deepak Chopra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sych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04800"/>
            <a:ext cx="4724400" cy="603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Entertainment…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9261">
            <a:off x="685802" y="2010479"/>
            <a:ext cx="38862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55" y="1247862"/>
            <a:ext cx="4520984" cy="33907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7354" y="58431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 action="ppaction://hlinkpres?slideindex=1&amp;slidetitle="/>
              </a:rPr>
              <a:t>https://</a:t>
            </a:r>
            <a:r>
              <a:rPr lang="en-US" dirty="0" smtClean="0">
                <a:hlinkClick r:id="rId4" action="ppaction://hlinkpres?slideindex=1&amp;slidetitle="/>
              </a:rPr>
              <a:t>www.youtube.com/watch?v=ViWoqIB2udA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43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7823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Psychodynamic Perspective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78232" cy="4525963"/>
          </a:xfrm>
        </p:spPr>
        <p:txBody>
          <a:bodyPr/>
          <a:lstStyle/>
          <a:p>
            <a:r>
              <a:rPr lang="en-US" dirty="0" smtClean="0">
                <a:solidFill>
                  <a:srgbClr val="00EAFF"/>
                </a:solidFill>
              </a:rPr>
              <a:t>Unconscious</a:t>
            </a:r>
            <a:r>
              <a:rPr lang="en-US" dirty="0" smtClean="0">
                <a:solidFill>
                  <a:schemeClr val="bg1"/>
                </a:solidFill>
              </a:rPr>
              <a:t>: most of our behavior is determined by motives that we are unaware of.</a:t>
            </a:r>
          </a:p>
          <a:p>
            <a:r>
              <a:rPr lang="en-US" dirty="0" smtClean="0">
                <a:solidFill>
                  <a:srgbClr val="02FF00"/>
                </a:solidFill>
              </a:rPr>
              <a:t>Example</a:t>
            </a:r>
            <a:r>
              <a:rPr lang="en-US" dirty="0" smtClean="0">
                <a:solidFill>
                  <a:schemeClr val="bg1"/>
                </a:solidFill>
              </a:rPr>
              <a:t>: If your blonde father abused you, you may unknowingly harbor hatred for blondes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Psychodynamic Perspective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5705" t="4240" r="27610" b="3746"/>
          <a:stretch>
            <a:fillRect/>
          </a:stretch>
        </p:blipFill>
        <p:spPr>
          <a:xfrm>
            <a:off x="457200" y="1255518"/>
            <a:ext cx="4148479" cy="5440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2964" y="1417638"/>
            <a:ext cx="428876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Conscious</a:t>
            </a:r>
            <a:r>
              <a:rPr lang="en-US" dirty="0" smtClean="0"/>
              <a:t>: things we are aware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Preconscious</a:t>
            </a:r>
            <a:r>
              <a:rPr lang="en-US" dirty="0" smtClean="0"/>
              <a:t>: things we can be aware of if we </a:t>
            </a:r>
            <a:r>
              <a:rPr lang="en-US" dirty="0" smtClean="0"/>
              <a:t>think </a:t>
            </a:r>
            <a:r>
              <a:rPr lang="en-US" dirty="0" smtClean="0"/>
              <a:t>of them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Unconscious</a:t>
            </a:r>
            <a:r>
              <a:rPr lang="en-US" dirty="0" smtClean="0"/>
              <a:t>: deep, hidden </a:t>
            </a:r>
            <a:r>
              <a:rPr lang="en-US" dirty="0" smtClean="0"/>
              <a:t>reservoir </a:t>
            </a:r>
            <a:r>
              <a:rPr lang="en-US" dirty="0" smtClean="0"/>
              <a:t>that holds our “true” self—all of our fears and </a:t>
            </a:r>
            <a:r>
              <a:rPr lang="en-US" dirty="0" smtClean="0"/>
              <a:t>desires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2945540" y="1675235"/>
            <a:ext cx="1859032" cy="378280"/>
          </a:xfrm>
          <a:prstGeom prst="line">
            <a:avLst/>
          </a:prstGeom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3269816" y="2585782"/>
            <a:ext cx="1538526" cy="1"/>
          </a:xfrm>
          <a:prstGeom prst="line">
            <a:avLst/>
          </a:prstGeom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2959052" y="3908171"/>
            <a:ext cx="1862802" cy="1588"/>
          </a:xfrm>
          <a:prstGeom prst="line">
            <a:avLst/>
          </a:prstGeom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848" t="10070" r="4028" b="9232"/>
          <a:stretch>
            <a:fillRect/>
          </a:stretch>
        </p:blipFill>
        <p:spPr>
          <a:xfrm>
            <a:off x="1576913" y="-69785"/>
            <a:ext cx="6091289" cy="696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Freud’s Personality Structure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9622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</a:t>
            </a:r>
            <a:r>
              <a:rPr lang="en-US" dirty="0" smtClean="0"/>
              <a:t>: energy striving to satisfy basic drives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Ego</a:t>
            </a:r>
            <a:r>
              <a:rPr lang="en-US" dirty="0" smtClean="0"/>
              <a:t>: Seeks to gratify the id in realistic ways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Superego</a:t>
            </a:r>
            <a:r>
              <a:rPr lang="en-US" dirty="0" smtClean="0"/>
              <a:t>: voice of conscious that emphasizes how we </a:t>
            </a:r>
            <a:r>
              <a:rPr lang="en-US" i="1" dirty="0" smtClean="0"/>
              <a:t>ought </a:t>
            </a:r>
            <a:r>
              <a:rPr lang="en-US" dirty="0" smtClean="0"/>
              <a:t>to behave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837" y="1742786"/>
            <a:ext cx="4523019" cy="4103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Id, Ego, Superego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7193" r="6475"/>
          <a:stretch>
            <a:fillRect/>
          </a:stretch>
        </p:blipFill>
        <p:spPr>
          <a:xfrm>
            <a:off x="1161979" y="1347315"/>
            <a:ext cx="6889752" cy="5324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Donald Duck’s Dilemma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000" y="1444658"/>
            <a:ext cx="2794000" cy="477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2492" t="7329" r="78136" b="8147"/>
          <a:stretch>
            <a:fillRect/>
          </a:stretch>
        </p:blipFill>
        <p:spPr>
          <a:xfrm>
            <a:off x="1202541" y="1634708"/>
            <a:ext cx="1848899" cy="2810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79132" t="12977" r="3704" b="8113"/>
          <a:stretch>
            <a:fillRect/>
          </a:stretch>
        </p:blipFill>
        <p:spPr>
          <a:xfrm>
            <a:off x="6553140" y="1607688"/>
            <a:ext cx="1930361" cy="2810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336958" y="6211669"/>
            <a:ext cx="2807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http://</a:t>
            </a:r>
            <a:r>
              <a:rPr lang="en-US" dirty="0" err="1" smtClean="0">
                <a:solidFill>
                  <a:srgbClr val="0000FF"/>
                </a:solidFill>
              </a:rPr>
              <a:t>www.youtube.com/watch?v</a:t>
            </a:r>
            <a:r>
              <a:rPr lang="en-US" dirty="0" smtClean="0">
                <a:solidFill>
                  <a:srgbClr val="0000FF"/>
                </a:solidFill>
              </a:rPr>
              <a:t>=</a:t>
            </a:r>
            <a:r>
              <a:rPr lang="en-US" dirty="0" err="1" smtClean="0">
                <a:solidFill>
                  <a:srgbClr val="0000FF"/>
                </a:solidFill>
              </a:rPr>
              <a:t>tMgpFnycZCg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Id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2324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Exists entirely in the </a:t>
            </a:r>
            <a:r>
              <a:rPr lang="en-US" dirty="0" smtClean="0">
                <a:solidFill>
                  <a:srgbClr val="FF0000"/>
                </a:solidFill>
              </a:rPr>
              <a:t>unconscious </a:t>
            </a:r>
            <a:r>
              <a:rPr lang="en-US" dirty="0" smtClean="0"/>
              <a:t>(we are unaware of it)</a:t>
            </a:r>
          </a:p>
          <a:p>
            <a:r>
              <a:rPr lang="en-US" dirty="0" smtClean="0"/>
              <a:t>Our hidden true animalistic wants and desires</a:t>
            </a:r>
          </a:p>
          <a:p>
            <a:r>
              <a:rPr lang="en-US" dirty="0" smtClean="0"/>
              <a:t>Works on the </a:t>
            </a:r>
            <a:r>
              <a:rPr lang="en-US" i="1" dirty="0" smtClean="0">
                <a:solidFill>
                  <a:srgbClr val="FF0000"/>
                </a:solidFill>
              </a:rPr>
              <a:t>Pleasure Principle</a:t>
            </a:r>
          </a:p>
          <a:p>
            <a:r>
              <a:rPr lang="en-US" dirty="0" smtClean="0"/>
              <a:t>Avoid pain and obtain pleasure</a:t>
            </a:r>
          </a:p>
        </p:txBody>
      </p:sp>
      <p:pic>
        <p:nvPicPr>
          <p:cNvPr id="4" name="Picture 2" descr="C:\Family Pictures\Kathy's Pictures\2002\Sammy eats dinner 10.20.02\DSC00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964009"/>
            <a:ext cx="3581400" cy="2675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Family Pictures\Kathy's Pictures\2002\Sammy eats dinner 10.20.02\DSC001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157112"/>
            <a:ext cx="3581400" cy="268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Arrow Connector 6"/>
          <p:cNvCxnSpPr/>
          <p:nvPr/>
        </p:nvCxnSpPr>
        <p:spPr>
          <a:xfrm rot="5400000">
            <a:off x="6642590" y="3908761"/>
            <a:ext cx="576178" cy="1589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286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Bauhaus 93</vt:lpstr>
      <vt:lpstr>Calibri</vt:lpstr>
      <vt:lpstr>Office Theme</vt:lpstr>
      <vt:lpstr>Psychodynamic Theory of Personality</vt:lpstr>
      <vt:lpstr>Psychodynamic Perspective</vt:lpstr>
      <vt:lpstr>PowerPoint Presentation</vt:lpstr>
      <vt:lpstr>Psychodynamic Perspective</vt:lpstr>
      <vt:lpstr>PowerPoint Presentation</vt:lpstr>
      <vt:lpstr>Freud’s Personality Structure</vt:lpstr>
      <vt:lpstr>Id, Ego, Superego</vt:lpstr>
      <vt:lpstr>Donald Duck’s Dilemma</vt:lpstr>
      <vt:lpstr>Id</vt:lpstr>
      <vt:lpstr>Superego</vt:lpstr>
      <vt:lpstr>Ego</vt:lpstr>
      <vt:lpstr>PowerPoint Presentation</vt:lpstr>
      <vt:lpstr>PowerPoint Presentation</vt:lpstr>
      <vt:lpstr>In Entertainment…</vt:lpstr>
    </vt:vector>
  </TitlesOfParts>
  <Company>University of Illinois at Urbana-Champaign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Psychodynamic Theory of Personality</dc:title>
  <dc:creator>Bobby Morrissey</dc:creator>
  <cp:lastModifiedBy>Daniel Cole</cp:lastModifiedBy>
  <cp:revision>5</cp:revision>
  <dcterms:created xsi:type="dcterms:W3CDTF">2014-01-31T02:47:44Z</dcterms:created>
  <dcterms:modified xsi:type="dcterms:W3CDTF">2015-09-02T21:40:44Z</dcterms:modified>
</cp:coreProperties>
</file>