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F21A-F557-354C-8AEA-E3BE6670801E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A6B4-0F31-6E43-AAC4-F69E20B458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2570"/>
          <a:stretch>
            <a:fillRect/>
          </a:stretch>
        </p:blipFill>
        <p:spPr>
          <a:xfrm>
            <a:off x="839305" y="-1"/>
            <a:ext cx="7563599" cy="494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504" y="4715591"/>
            <a:ext cx="7772400" cy="1470025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Freud’s Theory of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Psychosexual Development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255" y="600872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about to get awkward….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Theory of Psychosexual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447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psych’s best-known, and most controversial, theories.</a:t>
            </a:r>
          </a:p>
          <a:p>
            <a:r>
              <a:rPr lang="en-US" dirty="0" smtClean="0"/>
              <a:t>Sigmund </a:t>
            </a:r>
            <a:r>
              <a:rPr lang="en-US" dirty="0" smtClean="0">
                <a:solidFill>
                  <a:srgbClr val="FF0000"/>
                </a:solidFill>
              </a:rPr>
              <a:t>Freud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Sexual energy of the id takes different forms as a child matures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Libido </a:t>
            </a:r>
            <a:r>
              <a:rPr lang="en-US" dirty="0" smtClean="0"/>
              <a:t>= driving force behind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91" y="2000249"/>
            <a:ext cx="3309169" cy="33091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5 Stages of </a:t>
            </a:r>
            <a:br>
              <a:rPr lang="en-US" b="1" dirty="0" smtClean="0">
                <a:solidFill>
                  <a:srgbClr val="660066"/>
                </a:solidFill>
              </a:rPr>
            </a:br>
            <a:r>
              <a:rPr lang="en-US" b="1" dirty="0" smtClean="0">
                <a:solidFill>
                  <a:srgbClr val="660066"/>
                </a:solidFill>
              </a:rPr>
              <a:t>Psychosexual Development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067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Phallic (</a:t>
            </a:r>
            <a:r>
              <a:rPr lang="en-US" dirty="0" err="1" smtClean="0"/>
              <a:t>Oepdial</a:t>
            </a:r>
            <a:r>
              <a:rPr lang="en-US" dirty="0" smtClean="0"/>
              <a:t>/Electra)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Latency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Genital stage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809550"/>
            <a:ext cx="84334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Each stage produces frustration, conflict, and anxiety.  If not resolved properly, normal development may be interrupted, and a child may remain fixated, or stuck, at a current stage.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29122"/>
          <a:stretch>
            <a:fillRect/>
          </a:stretch>
        </p:blipFill>
        <p:spPr>
          <a:xfrm>
            <a:off x="0" y="4131198"/>
            <a:ext cx="1932689" cy="2726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1.) Oral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530"/>
            <a:ext cx="8229600" cy="4525963"/>
          </a:xfrm>
        </p:spPr>
        <p:txBody>
          <a:bodyPr/>
          <a:lstStyle/>
          <a:p>
            <a:r>
              <a:rPr lang="en-US" dirty="0" smtClean="0"/>
              <a:t>0-18 months</a:t>
            </a:r>
          </a:p>
          <a:p>
            <a:r>
              <a:rPr lang="en-US" dirty="0" smtClean="0"/>
              <a:t>Stimulation of the mouth produces pleasure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Babies experience world through their mouth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Fixated </a:t>
            </a:r>
            <a:r>
              <a:rPr lang="en-US" dirty="0" smtClean="0"/>
              <a:t>= smoking, overeating, nail biting, &amp; chewing on pencils as adults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716" y="4233362"/>
            <a:ext cx="3958910" cy="263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90" y="3908627"/>
            <a:ext cx="2457810" cy="294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058" y="-210539"/>
            <a:ext cx="2451100" cy="340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2.) Anal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368" y="1600200"/>
            <a:ext cx="415143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18-36 months</a:t>
            </a:r>
          </a:p>
          <a:p>
            <a:r>
              <a:rPr lang="en-US" dirty="0" smtClean="0"/>
              <a:t>Stimulating of anal region produces pleasure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Toddlers experience conflict over toilet training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Fixated </a:t>
            </a:r>
            <a:r>
              <a:rPr lang="en-US" dirty="0" smtClean="0"/>
              <a:t>= “anal retentive” OR “anal expulsive”</a:t>
            </a:r>
          </a:p>
          <a:p>
            <a:pPr lvl="1"/>
            <a:r>
              <a:rPr lang="en-US" dirty="0" smtClean="0"/>
              <a:t>Holding everything in, Obsessive about neatness and cleanliness</a:t>
            </a:r>
          </a:p>
          <a:p>
            <a:pPr lvl="1"/>
            <a:r>
              <a:rPr lang="en-US" dirty="0" smtClean="0"/>
              <a:t>Messy &amp; disorganized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722" y="1417638"/>
            <a:ext cx="2535646" cy="354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3766"/>
            <a:ext cx="3458979" cy="25942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3.) Phallic (Oedipal) Stage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240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3-6 years</a:t>
            </a:r>
          </a:p>
          <a:p>
            <a:r>
              <a:rPr lang="en-US" dirty="0" smtClean="0"/>
              <a:t>Most crucial stage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Self-stimulation of the genitals produces pleasure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Oedipus/Electra Complex</a:t>
            </a:r>
          </a:p>
          <a:p>
            <a:r>
              <a:rPr lang="en-US" dirty="0" smtClean="0"/>
              <a:t>Boys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pride and pleasure in having a penis</a:t>
            </a:r>
          </a:p>
          <a:p>
            <a:r>
              <a:rPr lang="en-US" dirty="0" smtClean="0">
                <a:sym typeface="Wingdings"/>
              </a:rPr>
              <a:t>Girls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“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penis envy</a:t>
            </a:r>
            <a:r>
              <a:rPr lang="en-US" dirty="0" smtClean="0">
                <a:sym typeface="Wingdings"/>
              </a:rPr>
              <a:t>”</a:t>
            </a:r>
          </a:p>
          <a:p>
            <a:r>
              <a:rPr lang="en-US" dirty="0" smtClean="0">
                <a:sym typeface="Wingdings"/>
              </a:rPr>
              <a:t>At the end of Phallic stage, personality is fundamentally formed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747" y="1202388"/>
            <a:ext cx="3160541" cy="3280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608" y="4401884"/>
            <a:ext cx="3693063" cy="254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4.) Latency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653" y="1600200"/>
            <a:ext cx="366047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 years – puberty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Sexual feelings exist, but are not yet developed or shown</a:t>
            </a:r>
          </a:p>
          <a:p>
            <a:r>
              <a:rPr lang="en-US" dirty="0" smtClean="0"/>
              <a:t>Child avoids members of the other gender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Cootie stage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88" y="4356230"/>
            <a:ext cx="31750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1" y="1236202"/>
            <a:ext cx="3371254" cy="337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5.) Genital Stage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63710" cy="4525963"/>
          </a:xfrm>
        </p:spPr>
        <p:txBody>
          <a:bodyPr/>
          <a:lstStyle/>
          <a:p>
            <a:r>
              <a:rPr lang="en-US" dirty="0" smtClean="0"/>
              <a:t>Puberty Onward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Adolescent adult has mature sexual feelings and experiences pleasure from sexual relationships with others.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69028"/>
            <a:ext cx="3810000" cy="28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236" y="4136960"/>
            <a:ext cx="4084564" cy="272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Personality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6040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Freud believed your adult personality is shaped by…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you progressed through the early psychosexual stages,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</a:t>
            </a:r>
            <a:r>
              <a:rPr lang="en-US" dirty="0" smtClean="0">
                <a:solidFill>
                  <a:srgbClr val="FF0000"/>
                </a:solidFill>
              </a:rPr>
              <a:t>defense mechanisms </a:t>
            </a:r>
            <a:r>
              <a:rPr lang="en-US" dirty="0" smtClean="0"/>
              <a:t>you developed to reduce anxiety,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whether your </a:t>
            </a:r>
            <a:r>
              <a:rPr lang="en-US" dirty="0" smtClean="0">
                <a:solidFill>
                  <a:srgbClr val="FF0000"/>
                </a:solidFill>
              </a:rPr>
              <a:t>ego </a:t>
            </a:r>
            <a:r>
              <a:rPr lang="en-US" dirty="0" smtClean="0"/>
              <a:t>is strong enough to balance the conflict between your </a:t>
            </a:r>
            <a:r>
              <a:rPr lang="en-US" dirty="0" smtClean="0">
                <a:solidFill>
                  <a:srgbClr val="FF0000"/>
                </a:solidFill>
              </a:rPr>
              <a:t>id </a:t>
            </a:r>
            <a:r>
              <a:rPr lang="en-US" dirty="0" smtClean="0"/>
              <a:t>(what you would like to do) and your </a:t>
            </a:r>
            <a:r>
              <a:rPr lang="en-US" dirty="0" smtClean="0">
                <a:solidFill>
                  <a:srgbClr val="FF0000"/>
                </a:solidFill>
              </a:rPr>
              <a:t>superego </a:t>
            </a:r>
            <a:r>
              <a:rPr lang="en-US" dirty="0" smtClean="0"/>
              <a:t>(your conscience)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3976"/>
          <a:stretch>
            <a:fillRect/>
          </a:stretch>
        </p:blipFill>
        <p:spPr>
          <a:xfrm>
            <a:off x="5823021" y="1735422"/>
            <a:ext cx="3226395" cy="42151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350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Freud’s Theory of Psychosexual Development</vt:lpstr>
      <vt:lpstr>Theory of Psychosexual Development</vt:lpstr>
      <vt:lpstr>5 Stages of  Psychosexual Development</vt:lpstr>
      <vt:lpstr>1.) Oral Stage</vt:lpstr>
      <vt:lpstr>2.) Anal Stage</vt:lpstr>
      <vt:lpstr>3.) Phallic (Oedipal) Stage </vt:lpstr>
      <vt:lpstr>4.) Latency Stage</vt:lpstr>
      <vt:lpstr>5.) Genital Stage</vt:lpstr>
      <vt:lpstr>Personality</vt:lpstr>
    </vt:vector>
  </TitlesOfParts>
  <Company>University of Illinois at Urbana-Champaign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Bobby Morrissey</dc:creator>
  <cp:lastModifiedBy>Bobby Morrissey</cp:lastModifiedBy>
  <cp:revision>2</cp:revision>
  <dcterms:created xsi:type="dcterms:W3CDTF">2014-01-30T08:29:48Z</dcterms:created>
  <dcterms:modified xsi:type="dcterms:W3CDTF">2014-01-30T09:27:05Z</dcterms:modified>
</cp:coreProperties>
</file>