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7" r:id="rId6"/>
    <p:sldId id="268" r:id="rId7"/>
    <p:sldId id="269" r:id="rId8"/>
    <p:sldId id="270" r:id="rId9"/>
    <p:sldId id="271" r:id="rId10"/>
    <p:sldId id="272" r:id="rId11"/>
    <p:sldId id="273" r:id="rId12"/>
    <p:sldId id="261" r:id="rId13"/>
    <p:sldId id="262" r:id="rId14"/>
    <p:sldId id="263" r:id="rId15"/>
    <p:sldId id="274" r:id="rId16"/>
    <p:sldId id="275" r:id="rId17"/>
    <p:sldId id="276" r:id="rId18"/>
    <p:sldId id="277" r:id="rId19"/>
    <p:sldId id="264" r:id="rId20"/>
    <p:sldId id="265"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61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BB3447-2AAF-EC45-BC43-B68CD93B018D}"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B3447-2AAF-EC45-BC43-B68CD93B018D}"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B3447-2AAF-EC45-BC43-B68CD93B018D}"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B3447-2AAF-EC45-BC43-B68CD93B018D}"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B3447-2AAF-EC45-BC43-B68CD93B018D}"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B3447-2AAF-EC45-BC43-B68CD93B018D}"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B3447-2AAF-EC45-BC43-B68CD93B018D}"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B3447-2AAF-EC45-BC43-B68CD93B018D}"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B3447-2AAF-EC45-BC43-B68CD93B018D}" type="datetimeFigureOut">
              <a:rPr lang="en-US" smtClean="0"/>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B3447-2AAF-EC45-BC43-B68CD93B018D}"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B3447-2AAF-EC45-BC43-B68CD93B018D}"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5471-8003-2343-AFA6-6AA7E8DC82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B3447-2AAF-EC45-BC43-B68CD93B018D}" type="datetimeFigureOut">
              <a:rPr lang="en-US" smtClean="0"/>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D5471-8003-2343-AFA6-6AA7E8DC82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19 at 1.14.46 AM.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18311" y="5624230"/>
            <a:ext cx="4933943" cy="1143000"/>
          </a:xfrm>
        </p:spPr>
        <p:txBody>
          <a:bodyPr>
            <a:noAutofit/>
          </a:bodyPr>
          <a:lstStyle/>
          <a:p>
            <a:r>
              <a:rPr lang="en-US" sz="3200" dirty="0" smtClean="0">
                <a:solidFill>
                  <a:srgbClr val="F8FF00"/>
                </a:solidFill>
                <a:latin typeface="Lucida Handwriting"/>
                <a:cs typeface="Lucida Handwriting"/>
              </a:rPr>
              <a:t>Developmental Psychology</a:t>
            </a:r>
            <a:endParaRPr lang="en-US" sz="3200" dirty="0">
              <a:solidFill>
                <a:srgbClr val="F8FF00"/>
              </a:solidFill>
              <a:latin typeface="Lucida Handwriting"/>
              <a:cs typeface="Lucida Handwriting"/>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6.) Grasp Reflex</a:t>
            </a:r>
            <a:endParaRPr lang="en-US" b="1" dirty="0">
              <a:solidFill>
                <a:srgbClr val="660066"/>
              </a:solidFill>
            </a:endParaRPr>
          </a:p>
        </p:txBody>
      </p:sp>
      <p:sp>
        <p:nvSpPr>
          <p:cNvPr id="3" name="Content Placeholder 2"/>
          <p:cNvSpPr>
            <a:spLocks noGrp="1"/>
          </p:cNvSpPr>
          <p:nvPr>
            <p:ph idx="1"/>
          </p:nvPr>
        </p:nvSpPr>
        <p:spPr>
          <a:xfrm>
            <a:off x="457200" y="1600200"/>
            <a:ext cx="4096221" cy="4525963"/>
          </a:xfrm>
        </p:spPr>
        <p:txBody>
          <a:bodyPr/>
          <a:lstStyle/>
          <a:p>
            <a:r>
              <a:rPr lang="en-US" dirty="0" smtClean="0"/>
              <a:t>In response to a touch on the palm of the hand, an </a:t>
            </a:r>
            <a:r>
              <a:rPr lang="en-US" dirty="0" smtClean="0">
                <a:solidFill>
                  <a:srgbClr val="0000FF"/>
                </a:solidFill>
              </a:rPr>
              <a:t>infant will grasp</a:t>
            </a:r>
            <a:r>
              <a:rPr lang="en-US" dirty="0" smtClean="0"/>
              <a:t>.</a:t>
            </a:r>
            <a:endParaRPr lang="en-US" dirty="0"/>
          </a:p>
        </p:txBody>
      </p:sp>
      <p:pic>
        <p:nvPicPr>
          <p:cNvPr id="4" name="Picture 3"/>
          <p:cNvPicPr>
            <a:picLocks noChangeAspect="1"/>
          </p:cNvPicPr>
          <p:nvPr/>
        </p:nvPicPr>
        <p:blipFill>
          <a:blip r:embed="rId2"/>
          <a:stretch>
            <a:fillRect/>
          </a:stretch>
        </p:blipFill>
        <p:spPr>
          <a:xfrm>
            <a:off x="3079471" y="3223389"/>
            <a:ext cx="5607329" cy="3381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7.) Stepping Reflex</a:t>
            </a:r>
            <a:endParaRPr lang="en-US" b="1" dirty="0">
              <a:solidFill>
                <a:srgbClr val="660066"/>
              </a:solidFill>
            </a:endParaRPr>
          </a:p>
        </p:txBody>
      </p:sp>
      <p:sp>
        <p:nvSpPr>
          <p:cNvPr id="3" name="Content Placeholder 2"/>
          <p:cNvSpPr>
            <a:spLocks noGrp="1"/>
          </p:cNvSpPr>
          <p:nvPr>
            <p:ph idx="1"/>
          </p:nvPr>
        </p:nvSpPr>
        <p:spPr>
          <a:xfrm>
            <a:off x="4566932" y="1600200"/>
            <a:ext cx="4119867" cy="4525963"/>
          </a:xfrm>
        </p:spPr>
        <p:txBody>
          <a:bodyPr/>
          <a:lstStyle/>
          <a:p>
            <a:r>
              <a:rPr lang="en-US" dirty="0" smtClean="0"/>
              <a:t>If held so that the feet just touch the ground, an </a:t>
            </a:r>
            <a:r>
              <a:rPr lang="en-US" dirty="0" smtClean="0">
                <a:solidFill>
                  <a:srgbClr val="0000FF"/>
                </a:solidFill>
              </a:rPr>
              <a:t>infant will show “walking” movements</a:t>
            </a:r>
            <a:r>
              <a:rPr lang="en-US" dirty="0" smtClean="0"/>
              <a:t>, alternating the feet in steps.</a:t>
            </a:r>
            <a:endParaRPr lang="en-US" dirty="0"/>
          </a:p>
        </p:txBody>
      </p:sp>
      <p:pic>
        <p:nvPicPr>
          <p:cNvPr id="4" name="Picture 3"/>
          <p:cNvPicPr>
            <a:picLocks noChangeAspect="1"/>
          </p:cNvPicPr>
          <p:nvPr/>
        </p:nvPicPr>
        <p:blipFill>
          <a:blip r:embed="rId2"/>
          <a:stretch>
            <a:fillRect/>
          </a:stretch>
        </p:blipFill>
        <p:spPr>
          <a:xfrm>
            <a:off x="777947" y="1600200"/>
            <a:ext cx="3545777" cy="4721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Attachment</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normAutofit fontScale="92500"/>
          </a:bodyPr>
          <a:lstStyle/>
          <a:p>
            <a:r>
              <a:rPr lang="en-US" dirty="0" smtClean="0"/>
              <a:t>Emotional </a:t>
            </a:r>
            <a:r>
              <a:rPr lang="en-US" dirty="0" smtClean="0">
                <a:solidFill>
                  <a:srgbClr val="FF0000"/>
                </a:solidFill>
              </a:rPr>
              <a:t>attachment </a:t>
            </a:r>
            <a:r>
              <a:rPr lang="en-US" dirty="0" smtClean="0"/>
              <a:t>is a universal desire or all primates.</a:t>
            </a:r>
          </a:p>
          <a:p>
            <a:r>
              <a:rPr lang="en-US" dirty="0" smtClean="0"/>
              <a:t>Important for health and survival</a:t>
            </a:r>
          </a:p>
          <a:p>
            <a:r>
              <a:rPr lang="en-US" dirty="0" smtClean="0">
                <a:solidFill>
                  <a:srgbClr val="0000FF"/>
                </a:solidFill>
              </a:rPr>
              <a:t>Allows child to explore world, but return to safe haven if afraid</a:t>
            </a:r>
            <a:endParaRPr lang="en-US" dirty="0">
              <a:solidFill>
                <a:srgbClr val="0000FF"/>
              </a:solidFill>
            </a:endParaRPr>
          </a:p>
        </p:txBody>
      </p:sp>
      <p:pic>
        <p:nvPicPr>
          <p:cNvPr id="4" name="Picture 3"/>
          <p:cNvPicPr>
            <a:picLocks noChangeAspect="1"/>
          </p:cNvPicPr>
          <p:nvPr/>
        </p:nvPicPr>
        <p:blipFill>
          <a:blip r:embed="rId2"/>
          <a:srcRect r="9375"/>
          <a:stretch>
            <a:fillRect/>
          </a:stretch>
        </p:blipFill>
        <p:spPr>
          <a:xfrm>
            <a:off x="4714237" y="2382394"/>
            <a:ext cx="3918515" cy="2872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Contact Comfort</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normAutofit fontScale="92500" lnSpcReduction="10000"/>
          </a:bodyPr>
          <a:lstStyle/>
          <a:p>
            <a:r>
              <a:rPr lang="en-US" dirty="0" smtClean="0">
                <a:solidFill>
                  <a:srgbClr val="FF0000"/>
                </a:solidFill>
              </a:rPr>
              <a:t>Attachment </a:t>
            </a:r>
            <a:r>
              <a:rPr lang="en-US" dirty="0" smtClean="0"/>
              <a:t>begins with physical touching and cuddling between infant and parent.</a:t>
            </a:r>
          </a:p>
          <a:p>
            <a:r>
              <a:rPr lang="en-US" dirty="0" smtClean="0">
                <a:solidFill>
                  <a:srgbClr val="0000FF"/>
                </a:solidFill>
              </a:rPr>
              <a:t>Harlow’s Monkeys</a:t>
            </a:r>
          </a:p>
          <a:p>
            <a:r>
              <a:rPr lang="en-US" dirty="0" smtClean="0"/>
              <a:t>Human children, too, seek </a:t>
            </a:r>
            <a:r>
              <a:rPr lang="en-US" dirty="0" smtClean="0">
                <a:solidFill>
                  <a:srgbClr val="FF0000"/>
                </a:solidFill>
              </a:rPr>
              <a:t>contact comfort </a:t>
            </a:r>
            <a:r>
              <a:rPr lang="en-US" dirty="0" smtClean="0"/>
              <a:t>when they are in an unfamiliar situation, scared, or hurt.</a:t>
            </a:r>
            <a:endParaRPr lang="en-US" dirty="0"/>
          </a:p>
        </p:txBody>
      </p:sp>
      <p:pic>
        <p:nvPicPr>
          <p:cNvPr id="4" name="Picture 3"/>
          <p:cNvPicPr>
            <a:picLocks noChangeAspect="1"/>
          </p:cNvPicPr>
          <p:nvPr/>
        </p:nvPicPr>
        <p:blipFill>
          <a:blip r:embed="rId2"/>
          <a:stretch>
            <a:fillRect/>
          </a:stretch>
        </p:blipFill>
        <p:spPr>
          <a:xfrm>
            <a:off x="4896279" y="1600200"/>
            <a:ext cx="3594100" cy="452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899001" y="6581001"/>
            <a:ext cx="3244999" cy="276999"/>
          </a:xfrm>
          <a:prstGeom prst="rect">
            <a:avLst/>
          </a:prstGeom>
          <a:noFill/>
        </p:spPr>
        <p:txBody>
          <a:bodyPr wrap="none" rtlCol="0">
            <a:spAutoFit/>
          </a:bodyPr>
          <a:lstStyle/>
          <a:p>
            <a:r>
              <a:rPr lang="en-US" sz="1200" dirty="0" smtClean="0">
                <a:solidFill>
                  <a:srgbClr val="0000FF"/>
                </a:solidFill>
              </a:rPr>
              <a:t>http://</a:t>
            </a:r>
            <a:r>
              <a:rPr lang="en-US" sz="1200" dirty="0" err="1" smtClean="0">
                <a:solidFill>
                  <a:srgbClr val="0000FF"/>
                </a:solidFill>
              </a:rPr>
              <a:t>www.youtube.com/watch?v</a:t>
            </a:r>
            <a:r>
              <a:rPr lang="en-US" sz="1200" dirty="0" smtClean="0">
                <a:solidFill>
                  <a:srgbClr val="0000FF"/>
                </a:solidFill>
              </a:rPr>
              <a:t>=hsA5Sec6dAI</a:t>
            </a:r>
            <a:endParaRPr lang="en-US" sz="1200"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Separation and Security</a:t>
            </a:r>
            <a:endParaRPr lang="en-US" b="1" dirty="0">
              <a:solidFill>
                <a:srgbClr val="660066"/>
              </a:solidFill>
            </a:endParaRPr>
          </a:p>
        </p:txBody>
      </p:sp>
      <p:sp>
        <p:nvSpPr>
          <p:cNvPr id="3" name="Content Placeholder 2"/>
          <p:cNvSpPr>
            <a:spLocks noGrp="1"/>
          </p:cNvSpPr>
          <p:nvPr>
            <p:ph idx="1"/>
          </p:nvPr>
        </p:nvSpPr>
        <p:spPr>
          <a:xfrm>
            <a:off x="4566932" y="1600200"/>
            <a:ext cx="4119867" cy="4525963"/>
          </a:xfrm>
        </p:spPr>
        <p:txBody>
          <a:bodyPr>
            <a:normAutofit fontScale="85000" lnSpcReduction="20000"/>
          </a:bodyPr>
          <a:lstStyle/>
          <a:p>
            <a:r>
              <a:rPr lang="en-US" dirty="0" smtClean="0"/>
              <a:t>Once babies are emotionally attached to the mother, separation can be a wrenching experience.</a:t>
            </a:r>
          </a:p>
          <a:p>
            <a:r>
              <a:rPr lang="en-US" dirty="0" smtClean="0"/>
              <a:t>Cry if left left in unfamiliar setting or with a stranger.</a:t>
            </a:r>
          </a:p>
          <a:p>
            <a:r>
              <a:rPr lang="en-US" dirty="0" smtClean="0"/>
              <a:t>Show </a:t>
            </a:r>
            <a:r>
              <a:rPr lang="en-US" dirty="0" smtClean="0">
                <a:solidFill>
                  <a:srgbClr val="FF0000"/>
                </a:solidFill>
              </a:rPr>
              <a:t>separation anxiety </a:t>
            </a:r>
            <a:r>
              <a:rPr lang="en-US" dirty="0" smtClean="0"/>
              <a:t>if primary caregiver leaves them.</a:t>
            </a:r>
          </a:p>
          <a:p>
            <a:r>
              <a:rPr lang="en-US" i="1" dirty="0" smtClean="0">
                <a:solidFill>
                  <a:srgbClr val="0000FF"/>
                </a:solidFill>
              </a:rPr>
              <a:t>The Strange Situation</a:t>
            </a:r>
            <a:endParaRPr lang="en-US" i="1" dirty="0">
              <a:solidFill>
                <a:srgbClr val="0000FF"/>
              </a:solidFill>
            </a:endParaRPr>
          </a:p>
        </p:txBody>
      </p:sp>
      <p:sp>
        <p:nvSpPr>
          <p:cNvPr id="4" name="TextBox 3"/>
          <p:cNvSpPr txBox="1"/>
          <p:nvPr/>
        </p:nvSpPr>
        <p:spPr>
          <a:xfrm>
            <a:off x="0" y="6581001"/>
            <a:ext cx="3389645" cy="276999"/>
          </a:xfrm>
          <a:prstGeom prst="rect">
            <a:avLst/>
          </a:prstGeom>
          <a:noFill/>
        </p:spPr>
        <p:txBody>
          <a:bodyPr wrap="none" rtlCol="0">
            <a:spAutoFit/>
          </a:bodyPr>
          <a:lstStyle/>
          <a:p>
            <a:r>
              <a:rPr lang="en-US" sz="1200" dirty="0" smtClean="0">
                <a:solidFill>
                  <a:srgbClr val="0000FF"/>
                </a:solidFill>
              </a:rPr>
              <a:t>http://</a:t>
            </a:r>
            <a:r>
              <a:rPr lang="en-US" sz="1200" dirty="0" err="1" smtClean="0">
                <a:solidFill>
                  <a:srgbClr val="0000FF"/>
                </a:solidFill>
              </a:rPr>
              <a:t>www.youtube.com/watch?v</a:t>
            </a:r>
            <a:r>
              <a:rPr lang="en-US" sz="1200" dirty="0" smtClean="0">
                <a:solidFill>
                  <a:srgbClr val="0000FF"/>
                </a:solidFill>
              </a:rPr>
              <a:t>=</a:t>
            </a:r>
            <a:r>
              <a:rPr lang="en-US" sz="1200" dirty="0" err="1" smtClean="0">
                <a:solidFill>
                  <a:srgbClr val="0000FF"/>
                </a:solidFill>
              </a:rPr>
              <a:t>QTsewNrHUHU</a:t>
            </a:r>
            <a:endParaRPr lang="en-US" sz="1200" dirty="0">
              <a:solidFill>
                <a:srgbClr val="0000FF"/>
              </a:solidFill>
            </a:endParaRPr>
          </a:p>
        </p:txBody>
      </p:sp>
      <p:pic>
        <p:nvPicPr>
          <p:cNvPr id="6" name="Picture 5"/>
          <p:cNvPicPr>
            <a:picLocks noChangeAspect="1"/>
          </p:cNvPicPr>
          <p:nvPr/>
        </p:nvPicPr>
        <p:blipFill>
          <a:blip r:embed="rId2"/>
          <a:srcRect l="3974" r="19971"/>
          <a:stretch>
            <a:fillRect/>
          </a:stretch>
        </p:blipFill>
        <p:spPr>
          <a:xfrm>
            <a:off x="69775" y="1791566"/>
            <a:ext cx="4497157" cy="416229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2-20 at 12.24.20 AM.png"/>
          <p:cNvPicPr>
            <a:picLocks noChangeAspect="1"/>
          </p:cNvPicPr>
          <p:nvPr/>
        </p:nvPicPr>
        <p:blipFill>
          <a:blip r:embed="rId2"/>
          <a:stretch>
            <a:fillRect/>
          </a:stretch>
        </p:blipFill>
        <p:spPr>
          <a:xfrm>
            <a:off x="5202005" y="3921195"/>
            <a:ext cx="3517783" cy="2771854"/>
          </a:xfrm>
          <a:prstGeom prst="rect">
            <a:avLst/>
          </a:prstGeom>
        </p:spPr>
      </p:pic>
      <p:sp>
        <p:nvSpPr>
          <p:cNvPr id="2" name="Title 1"/>
          <p:cNvSpPr>
            <a:spLocks noGrp="1"/>
          </p:cNvSpPr>
          <p:nvPr>
            <p:ph type="title"/>
          </p:nvPr>
        </p:nvSpPr>
        <p:spPr/>
        <p:txBody>
          <a:bodyPr/>
          <a:lstStyle/>
          <a:p>
            <a:r>
              <a:rPr lang="en-US" b="1" dirty="0" smtClean="0">
                <a:solidFill>
                  <a:srgbClr val="660066"/>
                </a:solidFill>
              </a:rPr>
              <a:t>Three Categories of Attachment</a:t>
            </a:r>
            <a:endParaRPr lang="en-US" b="1" dirty="0">
              <a:solidFill>
                <a:srgbClr val="660066"/>
              </a:solidFill>
            </a:endParaRPr>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solidFill>
                  <a:srgbClr val="FF0000"/>
                </a:solidFill>
              </a:rPr>
              <a:t>Securely attached</a:t>
            </a:r>
          </a:p>
        </p:txBody>
      </p:sp>
      <p:sp>
        <p:nvSpPr>
          <p:cNvPr id="4" name="Content Placeholder 3"/>
          <p:cNvSpPr>
            <a:spLocks noGrp="1"/>
          </p:cNvSpPr>
          <p:nvPr>
            <p:ph sz="half" idx="2"/>
          </p:nvPr>
        </p:nvSpPr>
        <p:spPr/>
        <p:txBody>
          <a:bodyPr/>
          <a:lstStyle/>
          <a:p>
            <a:pPr marL="514350" indent="-514350">
              <a:buFont typeface="+mj-lt"/>
              <a:buAutoNum type="arabicPeriod" startAt="2"/>
            </a:pPr>
            <a:r>
              <a:rPr lang="en-US" dirty="0" smtClean="0">
                <a:solidFill>
                  <a:srgbClr val="FF0000"/>
                </a:solidFill>
              </a:rPr>
              <a:t>Insecurely attached</a:t>
            </a:r>
          </a:p>
          <a:p>
            <a:pPr marL="514350" indent="-514350">
              <a:buNone/>
            </a:pPr>
            <a:r>
              <a:rPr lang="en-US" dirty="0" smtClean="0">
                <a:solidFill>
                  <a:srgbClr val="FF0000"/>
                </a:solidFill>
              </a:rPr>
              <a:t>        </a:t>
            </a:r>
            <a:r>
              <a:rPr lang="en-US" dirty="0"/>
              <a:t>2a.) Avoidance</a:t>
            </a:r>
          </a:p>
          <a:p>
            <a:pPr marL="914400" lvl="1" indent="-514350">
              <a:buNone/>
            </a:pPr>
            <a:r>
              <a:rPr lang="en-US" dirty="0" smtClean="0"/>
              <a:t>    </a:t>
            </a:r>
            <a:r>
              <a:rPr lang="en-US" sz="2800" dirty="0" smtClean="0"/>
              <a:t>2b.) Anxious or ambivalent (having torn feelings)</a:t>
            </a:r>
          </a:p>
          <a:p>
            <a:endParaRPr lang="en-US" dirty="0"/>
          </a:p>
        </p:txBody>
      </p:sp>
      <p:pic>
        <p:nvPicPr>
          <p:cNvPr id="5" name="Picture 4"/>
          <p:cNvPicPr>
            <a:picLocks noChangeAspect="1"/>
          </p:cNvPicPr>
          <p:nvPr/>
        </p:nvPicPr>
        <p:blipFill>
          <a:blip r:embed="rId3"/>
          <a:stretch>
            <a:fillRect/>
          </a:stretch>
        </p:blipFill>
        <p:spPr>
          <a:xfrm>
            <a:off x="532545" y="2546309"/>
            <a:ext cx="3666363" cy="2749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3947" y="2441333"/>
            <a:ext cx="6660053" cy="4416667"/>
          </a:xfrm>
          <a:prstGeom prst="rect">
            <a:avLst/>
          </a:prstGeom>
        </p:spPr>
      </p:pic>
      <p:sp>
        <p:nvSpPr>
          <p:cNvPr id="2" name="Title 1"/>
          <p:cNvSpPr>
            <a:spLocks noGrp="1"/>
          </p:cNvSpPr>
          <p:nvPr>
            <p:ph type="title"/>
          </p:nvPr>
        </p:nvSpPr>
        <p:spPr/>
        <p:txBody>
          <a:bodyPr/>
          <a:lstStyle/>
          <a:p>
            <a:r>
              <a:rPr lang="en-US" b="1" dirty="0" smtClean="0">
                <a:solidFill>
                  <a:srgbClr val="660066"/>
                </a:solidFill>
              </a:rPr>
              <a:t>1.) Secure Attachment</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lstStyle/>
          <a:p>
            <a:r>
              <a:rPr lang="en-US" dirty="0" smtClean="0">
                <a:solidFill>
                  <a:srgbClr val="0000FF"/>
                </a:solidFill>
              </a:rPr>
              <a:t>Baby cries or protests if the mother leaves the room</a:t>
            </a:r>
          </a:p>
          <a:p>
            <a:r>
              <a:rPr lang="en-US" dirty="0" smtClean="0"/>
              <a:t>Welcomes her back upon return</a:t>
            </a:r>
          </a:p>
          <a:p>
            <a:r>
              <a:rPr lang="en-US" dirty="0" smtClean="0"/>
              <a:t>Happily continues playing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660066"/>
                </a:solidFill>
              </a:rPr>
              <a:t>2a.) Avoidance</a:t>
            </a:r>
            <a:endParaRPr lang="en-US" b="1" dirty="0">
              <a:solidFill>
                <a:srgbClr val="660066"/>
              </a:solidFill>
            </a:endParaRPr>
          </a:p>
        </p:txBody>
      </p:sp>
      <p:sp>
        <p:nvSpPr>
          <p:cNvPr id="3" name="Content Placeholder 2"/>
          <p:cNvSpPr>
            <a:spLocks noGrp="1"/>
          </p:cNvSpPr>
          <p:nvPr>
            <p:ph idx="1"/>
          </p:nvPr>
        </p:nvSpPr>
        <p:spPr>
          <a:xfrm>
            <a:off x="4568906" y="1600200"/>
            <a:ext cx="4117893" cy="4525963"/>
          </a:xfrm>
        </p:spPr>
        <p:txBody>
          <a:bodyPr>
            <a:normAutofit lnSpcReduction="10000"/>
          </a:bodyPr>
          <a:lstStyle/>
          <a:p>
            <a:r>
              <a:rPr lang="en-US" dirty="0" smtClean="0">
                <a:solidFill>
                  <a:srgbClr val="0000FF"/>
                </a:solidFill>
              </a:rPr>
              <a:t>Not caring if the mother leaves the room</a:t>
            </a:r>
          </a:p>
          <a:p>
            <a:r>
              <a:rPr lang="en-US" dirty="0" smtClean="0"/>
              <a:t>Makes little effort to seek contact with her on upon return</a:t>
            </a:r>
          </a:p>
          <a:p>
            <a:r>
              <a:rPr lang="en-US" dirty="0" smtClean="0"/>
              <a:t>Treating stranger about same to mother</a:t>
            </a:r>
            <a:endParaRPr lang="en-US" dirty="0"/>
          </a:p>
        </p:txBody>
      </p:sp>
      <p:pic>
        <p:nvPicPr>
          <p:cNvPr id="4" name="Picture 3"/>
          <p:cNvPicPr>
            <a:picLocks noChangeAspect="1"/>
          </p:cNvPicPr>
          <p:nvPr/>
        </p:nvPicPr>
        <p:blipFill>
          <a:blip r:embed="rId2"/>
          <a:stretch>
            <a:fillRect/>
          </a:stretch>
        </p:blipFill>
        <p:spPr>
          <a:xfrm>
            <a:off x="205656" y="2047555"/>
            <a:ext cx="4214801" cy="31650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2b.) Anxious or Ambivalent</a:t>
            </a:r>
            <a:endParaRPr lang="en-US" b="1" dirty="0">
              <a:solidFill>
                <a:srgbClr val="660066"/>
              </a:solidFill>
            </a:endParaRPr>
          </a:p>
        </p:txBody>
      </p:sp>
      <p:sp>
        <p:nvSpPr>
          <p:cNvPr id="3" name="Content Placeholder 2"/>
          <p:cNvSpPr>
            <a:spLocks noGrp="1"/>
          </p:cNvSpPr>
          <p:nvPr>
            <p:ph idx="1"/>
          </p:nvPr>
        </p:nvSpPr>
        <p:spPr>
          <a:xfrm>
            <a:off x="457200" y="1600200"/>
            <a:ext cx="4111707" cy="4525963"/>
          </a:xfrm>
        </p:spPr>
        <p:txBody>
          <a:bodyPr/>
          <a:lstStyle/>
          <a:p>
            <a:r>
              <a:rPr lang="en-US" dirty="0" smtClean="0">
                <a:solidFill>
                  <a:srgbClr val="0000FF"/>
                </a:solidFill>
              </a:rPr>
              <a:t>Resisting contact with mother at reunion</a:t>
            </a:r>
          </a:p>
          <a:p>
            <a:r>
              <a:rPr lang="en-US" dirty="0" smtClean="0">
                <a:solidFill>
                  <a:srgbClr val="0000FF"/>
                </a:solidFill>
              </a:rPr>
              <a:t>Protests loudly if she leaves</a:t>
            </a:r>
          </a:p>
          <a:p>
            <a:r>
              <a:rPr lang="en-US" dirty="0" smtClean="0"/>
              <a:t>May cry to be picked up, then demand to be put down</a:t>
            </a:r>
            <a:endParaRPr lang="en-US" dirty="0"/>
          </a:p>
        </p:txBody>
      </p:sp>
      <p:pic>
        <p:nvPicPr>
          <p:cNvPr id="4" name="Picture 3"/>
          <p:cNvPicPr>
            <a:picLocks noChangeAspect="1"/>
          </p:cNvPicPr>
          <p:nvPr/>
        </p:nvPicPr>
        <p:blipFill>
          <a:blip r:embed="rId2"/>
          <a:stretch>
            <a:fillRect/>
          </a:stretch>
        </p:blipFill>
        <p:spPr>
          <a:xfrm>
            <a:off x="4667871" y="2399572"/>
            <a:ext cx="4177083" cy="3130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0066"/>
                </a:solidFill>
              </a:rPr>
              <a:t>What Causes Insecure Attachment?</a:t>
            </a:r>
            <a:endParaRPr lang="en-US" b="1" dirty="0">
              <a:solidFill>
                <a:srgbClr val="660066"/>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Abandonment and deprivation in first two years of life</a:t>
            </a:r>
          </a:p>
          <a:p>
            <a:pPr marL="514350" indent="-514350">
              <a:buFont typeface="+mj-lt"/>
              <a:buAutoNum type="arabicPeriod"/>
            </a:pPr>
            <a:r>
              <a:rPr lang="en-US" dirty="0" smtClean="0"/>
              <a:t>Parenting that is abusive, neglectful, or erratic because parent is chronically irresponsible or depressed.</a:t>
            </a:r>
          </a:p>
          <a:p>
            <a:pPr marL="514350" indent="-514350">
              <a:buFont typeface="+mj-lt"/>
              <a:buAutoNum type="arabicPeriod"/>
            </a:pPr>
            <a:r>
              <a:rPr lang="en-US" dirty="0" smtClean="0"/>
              <a:t>Child’s own genetically-influenced temperament</a:t>
            </a:r>
          </a:p>
          <a:p>
            <a:pPr marL="514350" indent="-514350">
              <a:buFont typeface="+mj-lt"/>
              <a:buAutoNum type="arabicPeriod"/>
            </a:pPr>
            <a:r>
              <a:rPr lang="en-US" dirty="0" smtClean="0"/>
              <a:t>Changing, stressful circumstances in the child’s family.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19 at 1.08.53 AM.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526261" y="-121590"/>
            <a:ext cx="3806908" cy="1470025"/>
          </a:xfrm>
        </p:spPr>
        <p:txBody>
          <a:bodyPr>
            <a:normAutofit/>
          </a:bodyPr>
          <a:lstStyle/>
          <a:p>
            <a:r>
              <a:rPr lang="en-US" b="1" dirty="0" smtClean="0">
                <a:solidFill>
                  <a:srgbClr val="660066"/>
                </a:solidFill>
              </a:rPr>
              <a:t>Infant Reflexes &amp; Attachment</a:t>
            </a:r>
            <a:endParaRPr lang="en-US" b="1" dirty="0">
              <a:solidFill>
                <a:srgbClr val="6600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Melanie is playing happily on a jungle gym at her child-care center when she falls off and scrapes her knee.  She runs to her caregiver for a consoling cuddle.  Melanie is seeking __________.</a:t>
            </a:r>
          </a:p>
          <a:p>
            <a:pPr marL="514350" indent="-514350">
              <a:buFont typeface="+mj-lt"/>
              <a:buAutoNum type="arabicPeriod"/>
            </a:pPr>
            <a:r>
              <a:rPr lang="en-US" dirty="0" smtClean="0">
                <a:solidFill>
                  <a:srgbClr val="FF0000"/>
                </a:solidFill>
              </a:rPr>
              <a:t>A baby left in the Strange Situation does not protest when his mother leaves the room, and he seems to ignore her when she returns.  What style of attachment is this behavior said to reflect?</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Contact comfort</a:t>
            </a:r>
          </a:p>
          <a:p>
            <a:pPr marL="514350" indent="-514350">
              <a:buFont typeface="+mj-lt"/>
              <a:buAutoNum type="arabicPeriod"/>
            </a:pPr>
            <a:r>
              <a:rPr lang="en-US" dirty="0" smtClean="0">
                <a:solidFill>
                  <a:srgbClr val="FF0000"/>
                </a:solidFill>
              </a:rPr>
              <a:t>Insecure (avoidant)</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The Infant’s World</a:t>
            </a:r>
            <a:endParaRPr lang="en-US" b="1" dirty="0">
              <a:solidFill>
                <a:srgbClr val="660066"/>
              </a:solidFill>
            </a:endParaRPr>
          </a:p>
        </p:txBody>
      </p:sp>
      <p:sp>
        <p:nvSpPr>
          <p:cNvPr id="3" name="Content Placeholder 2"/>
          <p:cNvSpPr>
            <a:spLocks noGrp="1"/>
          </p:cNvSpPr>
          <p:nvPr>
            <p:ph idx="1"/>
          </p:nvPr>
        </p:nvSpPr>
        <p:spPr>
          <a:xfrm>
            <a:off x="457200" y="1600200"/>
            <a:ext cx="4136756" cy="4952137"/>
          </a:xfrm>
        </p:spPr>
        <p:txBody>
          <a:bodyPr>
            <a:normAutofit fontScale="92500" lnSpcReduction="20000"/>
          </a:bodyPr>
          <a:lstStyle/>
          <a:p>
            <a:r>
              <a:rPr lang="en-US" dirty="0" smtClean="0"/>
              <a:t>Many abilities, tendencies, and characteristics are universal in human beings &amp; are present at birth, or soon thereafter.</a:t>
            </a:r>
          </a:p>
          <a:p>
            <a:r>
              <a:rPr lang="en-US" dirty="0" smtClean="0"/>
              <a:t>Newborns begin life with several </a:t>
            </a:r>
            <a:r>
              <a:rPr lang="en-US" dirty="0" smtClean="0">
                <a:solidFill>
                  <a:srgbClr val="FF0000"/>
                </a:solidFill>
              </a:rPr>
              <a:t>motor reflexes, or automatic behaviors that are necessary for survival</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738775" y="2295361"/>
            <a:ext cx="4111346" cy="293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Reflexes of the Newborn Baby</a:t>
            </a:r>
            <a:endParaRPr lang="en-US" b="1" dirty="0">
              <a:solidFill>
                <a:srgbClr val="66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Rooting</a:t>
            </a:r>
          </a:p>
          <a:p>
            <a:pPr marL="514350" indent="-514350">
              <a:buFont typeface="+mj-lt"/>
              <a:buAutoNum type="arabicPeriod"/>
            </a:pPr>
            <a:r>
              <a:rPr lang="en-US" dirty="0" smtClean="0"/>
              <a:t>Sucking</a:t>
            </a:r>
          </a:p>
          <a:p>
            <a:pPr marL="514350" indent="-514350">
              <a:buFont typeface="+mj-lt"/>
              <a:buAutoNum type="arabicPeriod"/>
            </a:pPr>
            <a:r>
              <a:rPr lang="en-US" dirty="0" smtClean="0"/>
              <a:t>Swallowing</a:t>
            </a:r>
          </a:p>
          <a:p>
            <a:pPr marL="514350" indent="-514350">
              <a:buFont typeface="+mj-lt"/>
              <a:buAutoNum type="arabicPeriod"/>
            </a:pPr>
            <a:r>
              <a:rPr lang="en-US" dirty="0" smtClean="0"/>
              <a:t>Moro or “startle”</a:t>
            </a:r>
          </a:p>
          <a:p>
            <a:pPr marL="514350" indent="-514350">
              <a:buFont typeface="+mj-lt"/>
              <a:buAutoNum type="arabicPeriod"/>
            </a:pPr>
            <a:r>
              <a:rPr lang="en-US" dirty="0" err="1" smtClean="0"/>
              <a:t>Babinski</a:t>
            </a:r>
            <a:endParaRPr lang="en-US" dirty="0" smtClean="0"/>
          </a:p>
          <a:p>
            <a:pPr marL="514350" indent="-514350">
              <a:buFont typeface="+mj-lt"/>
              <a:buAutoNum type="arabicPeriod"/>
            </a:pPr>
            <a:r>
              <a:rPr lang="en-US" dirty="0" smtClean="0"/>
              <a:t>Grasp</a:t>
            </a:r>
          </a:p>
          <a:p>
            <a:pPr marL="514350" indent="-514350">
              <a:buFont typeface="+mj-lt"/>
              <a:buAutoNum type="arabicPeriod"/>
            </a:pPr>
            <a:r>
              <a:rPr lang="en-US" dirty="0" smtClean="0"/>
              <a:t>Stepping</a:t>
            </a:r>
            <a:endParaRPr lang="en-US" dirty="0"/>
          </a:p>
        </p:txBody>
      </p:sp>
      <p:pic>
        <p:nvPicPr>
          <p:cNvPr id="4" name="Picture 3" descr="Screen shot 2014-02-19 at 11.21.49 PM.png"/>
          <p:cNvPicPr>
            <a:picLocks noChangeAspect="1"/>
          </p:cNvPicPr>
          <p:nvPr/>
        </p:nvPicPr>
        <p:blipFill>
          <a:blip r:embed="rId2"/>
          <a:stretch>
            <a:fillRect/>
          </a:stretch>
        </p:blipFill>
        <p:spPr>
          <a:xfrm>
            <a:off x="4096398" y="2008991"/>
            <a:ext cx="4671474" cy="3400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852228" y="6581001"/>
            <a:ext cx="3291772" cy="276999"/>
          </a:xfrm>
          <a:prstGeom prst="rect">
            <a:avLst/>
          </a:prstGeom>
        </p:spPr>
        <p:txBody>
          <a:bodyPr wrap="square">
            <a:spAutoFit/>
          </a:bodyPr>
          <a:lstStyle/>
          <a:p>
            <a:r>
              <a:rPr lang="en-US" sz="1200" dirty="0" smtClean="0">
                <a:solidFill>
                  <a:srgbClr val="0000FF"/>
                </a:solidFill>
              </a:rPr>
              <a:t>http://</a:t>
            </a:r>
            <a:r>
              <a:rPr lang="en-US" sz="1200" dirty="0" err="1" smtClean="0">
                <a:solidFill>
                  <a:srgbClr val="0000FF"/>
                </a:solidFill>
              </a:rPr>
              <a:t>www.youtube.com/watch?v</a:t>
            </a:r>
            <a:r>
              <a:rPr lang="en-US" sz="1200" dirty="0" smtClean="0">
                <a:solidFill>
                  <a:srgbClr val="0000FF"/>
                </a:solidFill>
              </a:rPr>
              <a:t>=hDiqATUYjX4</a:t>
            </a:r>
            <a:endParaRPr lang="en-US" sz="1200"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1.) Rooting Reflex</a:t>
            </a:r>
            <a:endParaRPr lang="en-US" b="1" dirty="0">
              <a:solidFill>
                <a:srgbClr val="660066"/>
              </a:solidFill>
            </a:endParaRPr>
          </a:p>
        </p:txBody>
      </p:sp>
      <p:sp>
        <p:nvSpPr>
          <p:cNvPr id="3" name="Content Placeholder 2"/>
          <p:cNvSpPr>
            <a:spLocks noGrp="1"/>
          </p:cNvSpPr>
          <p:nvPr>
            <p:ph idx="1"/>
          </p:nvPr>
        </p:nvSpPr>
        <p:spPr>
          <a:xfrm>
            <a:off x="4566932" y="1600200"/>
            <a:ext cx="4119867" cy="4525963"/>
          </a:xfrm>
        </p:spPr>
        <p:txBody>
          <a:bodyPr/>
          <a:lstStyle/>
          <a:p>
            <a:r>
              <a:rPr lang="en-US" dirty="0" smtClean="0"/>
              <a:t>An infant touched on the cheek or corner of the mouth will </a:t>
            </a:r>
            <a:r>
              <a:rPr lang="en-US" dirty="0" smtClean="0">
                <a:solidFill>
                  <a:srgbClr val="0000FF"/>
                </a:solidFill>
              </a:rPr>
              <a:t>turn toward the touch and search for something to suck on.</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457200" y="1600200"/>
            <a:ext cx="3920570" cy="36529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2.) Sucking Reflex</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lstStyle/>
          <a:p>
            <a:r>
              <a:rPr lang="en-US" dirty="0" smtClean="0"/>
              <a:t>An </a:t>
            </a:r>
            <a:r>
              <a:rPr lang="en-US" dirty="0" smtClean="0">
                <a:solidFill>
                  <a:srgbClr val="0000FF"/>
                </a:solidFill>
              </a:rPr>
              <a:t>infant will suck on anything </a:t>
            </a:r>
            <a:r>
              <a:rPr lang="en-US" dirty="0" err="1" smtClean="0">
                <a:solidFill>
                  <a:srgbClr val="0000FF"/>
                </a:solidFill>
              </a:rPr>
              <a:t>suckable</a:t>
            </a:r>
            <a:r>
              <a:rPr lang="en-US" dirty="0" smtClean="0"/>
              <a:t>, such as a nipple or finger.</a:t>
            </a:r>
            <a:endParaRPr lang="en-US" dirty="0"/>
          </a:p>
        </p:txBody>
      </p:sp>
      <p:pic>
        <p:nvPicPr>
          <p:cNvPr id="5" name="Picture 4" descr="Screen shot 2014-02-19 at 11.38.25 PM.png"/>
          <p:cNvPicPr>
            <a:picLocks noChangeAspect="1"/>
          </p:cNvPicPr>
          <p:nvPr/>
        </p:nvPicPr>
        <p:blipFill>
          <a:blip r:embed="rId2"/>
          <a:stretch>
            <a:fillRect/>
          </a:stretch>
        </p:blipFill>
        <p:spPr>
          <a:xfrm>
            <a:off x="4238915" y="1600200"/>
            <a:ext cx="4683396" cy="4675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3.) Swallowing Reflex</a:t>
            </a:r>
            <a:endParaRPr lang="en-US" b="1" dirty="0">
              <a:solidFill>
                <a:srgbClr val="660066"/>
              </a:solidFill>
            </a:endParaRPr>
          </a:p>
        </p:txBody>
      </p:sp>
      <p:sp>
        <p:nvSpPr>
          <p:cNvPr id="3" name="Content Placeholder 2"/>
          <p:cNvSpPr>
            <a:spLocks noGrp="1"/>
          </p:cNvSpPr>
          <p:nvPr>
            <p:ph idx="1"/>
          </p:nvPr>
        </p:nvSpPr>
        <p:spPr>
          <a:xfrm>
            <a:off x="4566932" y="1600200"/>
            <a:ext cx="4119867" cy="4525963"/>
          </a:xfrm>
        </p:spPr>
        <p:txBody>
          <a:bodyPr/>
          <a:lstStyle/>
          <a:p>
            <a:r>
              <a:rPr lang="en-US" dirty="0" smtClean="0"/>
              <a:t>An </a:t>
            </a:r>
            <a:r>
              <a:rPr lang="en-US" dirty="0" smtClean="0">
                <a:solidFill>
                  <a:srgbClr val="0000FF"/>
                </a:solidFill>
              </a:rPr>
              <a:t>infant can swallow</a:t>
            </a:r>
            <a:r>
              <a:rPr lang="en-US" dirty="0" smtClean="0"/>
              <a:t>, though this reflex is not yet well coordinated with breathing.</a:t>
            </a:r>
            <a:endParaRPr lang="en-US" dirty="0"/>
          </a:p>
        </p:txBody>
      </p:sp>
      <p:pic>
        <p:nvPicPr>
          <p:cNvPr id="4" name="Picture 3"/>
          <p:cNvPicPr>
            <a:picLocks noChangeAspect="1"/>
          </p:cNvPicPr>
          <p:nvPr/>
        </p:nvPicPr>
        <p:blipFill>
          <a:blip r:embed="rId2"/>
          <a:srcRect l="6463" r="7281" b="8333"/>
          <a:stretch>
            <a:fillRect/>
          </a:stretch>
        </p:blipFill>
        <p:spPr>
          <a:xfrm>
            <a:off x="270240" y="2256202"/>
            <a:ext cx="4323716" cy="3306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6467"/>
          <a:stretch>
            <a:fillRect/>
          </a:stretch>
        </p:blipFill>
        <p:spPr>
          <a:xfrm>
            <a:off x="3982928" y="1818984"/>
            <a:ext cx="5080000" cy="3801165"/>
          </a:xfrm>
          <a:prstGeom prst="rect">
            <a:avLst/>
          </a:prstGeom>
          <a:ln>
            <a:noFill/>
          </a:ln>
          <a:effectLst>
            <a:softEdge rad="112500"/>
          </a:effectLst>
        </p:spPr>
      </p:pic>
      <p:sp>
        <p:nvSpPr>
          <p:cNvPr id="2" name="Title 1"/>
          <p:cNvSpPr>
            <a:spLocks noGrp="1"/>
          </p:cNvSpPr>
          <p:nvPr>
            <p:ph type="title"/>
          </p:nvPr>
        </p:nvSpPr>
        <p:spPr/>
        <p:txBody>
          <a:bodyPr/>
          <a:lstStyle/>
          <a:p>
            <a:r>
              <a:rPr lang="en-US" b="1" dirty="0" smtClean="0">
                <a:solidFill>
                  <a:srgbClr val="660066"/>
                </a:solidFill>
              </a:rPr>
              <a:t>4.) Moro or “Startle”</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normAutofit lnSpcReduction="10000"/>
          </a:bodyPr>
          <a:lstStyle/>
          <a:p>
            <a:r>
              <a:rPr lang="en-US" dirty="0" smtClean="0"/>
              <a:t>In response to a loud noise or a physical shock, an </a:t>
            </a:r>
            <a:r>
              <a:rPr lang="en-US" dirty="0" smtClean="0">
                <a:solidFill>
                  <a:srgbClr val="0000FF"/>
                </a:solidFill>
              </a:rPr>
              <a:t>infant will throw its arms outward and arch its back</a:t>
            </a:r>
            <a:r>
              <a:rPr lang="en-US" dirty="0" smtClean="0"/>
              <a:t>.</a:t>
            </a:r>
          </a:p>
          <a:p>
            <a:r>
              <a:rPr lang="en-US" dirty="0" smtClean="0"/>
              <a:t>Also occurs when infant feels as if they’re falling.</a:t>
            </a:r>
            <a:endParaRPr lang="en-US" dirty="0"/>
          </a:p>
        </p:txBody>
      </p:sp>
      <p:sp>
        <p:nvSpPr>
          <p:cNvPr id="5" name="Rectangle 4"/>
          <p:cNvSpPr/>
          <p:nvPr/>
        </p:nvSpPr>
        <p:spPr>
          <a:xfrm>
            <a:off x="4175096" y="2391265"/>
            <a:ext cx="945814" cy="648479"/>
          </a:xfrm>
          <a:prstGeom prst="rect">
            <a:avLst/>
          </a:prstGeom>
          <a:solidFill>
            <a:schemeClr val="bg1"/>
          </a:solidFill>
          <a:ln w="635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53669" b="12101"/>
          <a:stretch>
            <a:fillRect/>
          </a:stretch>
        </p:blipFill>
        <p:spPr>
          <a:xfrm>
            <a:off x="81067" y="1310468"/>
            <a:ext cx="2712938" cy="3229327"/>
          </a:xfrm>
          <a:prstGeom prst="rect">
            <a:avLst/>
          </a:prstGeom>
        </p:spPr>
      </p:pic>
      <p:pic>
        <p:nvPicPr>
          <p:cNvPr id="4" name="Picture 3"/>
          <p:cNvPicPr>
            <a:picLocks noChangeAspect="1"/>
          </p:cNvPicPr>
          <p:nvPr/>
        </p:nvPicPr>
        <p:blipFill>
          <a:blip r:embed="rId2"/>
          <a:srcRect r="45589" b="12101"/>
          <a:stretch>
            <a:fillRect/>
          </a:stretch>
        </p:blipFill>
        <p:spPr>
          <a:xfrm>
            <a:off x="1736698" y="3801614"/>
            <a:ext cx="2930916" cy="2970695"/>
          </a:xfrm>
          <a:prstGeom prst="rect">
            <a:avLst/>
          </a:prstGeom>
        </p:spPr>
      </p:pic>
      <p:sp>
        <p:nvSpPr>
          <p:cNvPr id="2" name="Title 1"/>
          <p:cNvSpPr>
            <a:spLocks noGrp="1"/>
          </p:cNvSpPr>
          <p:nvPr>
            <p:ph type="title"/>
          </p:nvPr>
        </p:nvSpPr>
        <p:spPr/>
        <p:txBody>
          <a:bodyPr/>
          <a:lstStyle/>
          <a:p>
            <a:r>
              <a:rPr lang="en-US" b="1" dirty="0" smtClean="0">
                <a:solidFill>
                  <a:srgbClr val="660066"/>
                </a:solidFill>
              </a:rPr>
              <a:t>5.) </a:t>
            </a:r>
            <a:r>
              <a:rPr lang="en-US" b="1" dirty="0" err="1" smtClean="0">
                <a:solidFill>
                  <a:srgbClr val="660066"/>
                </a:solidFill>
              </a:rPr>
              <a:t>Babinski</a:t>
            </a:r>
            <a:r>
              <a:rPr lang="en-US" b="1" dirty="0" smtClean="0">
                <a:solidFill>
                  <a:srgbClr val="660066"/>
                </a:solidFill>
              </a:rPr>
              <a:t> Reflex</a:t>
            </a:r>
            <a:endParaRPr lang="en-US" b="1" dirty="0">
              <a:solidFill>
                <a:srgbClr val="660066"/>
              </a:solidFill>
            </a:endParaRPr>
          </a:p>
        </p:txBody>
      </p:sp>
      <p:sp>
        <p:nvSpPr>
          <p:cNvPr id="3" name="Content Placeholder 2"/>
          <p:cNvSpPr>
            <a:spLocks noGrp="1"/>
          </p:cNvSpPr>
          <p:nvPr>
            <p:ph idx="1"/>
          </p:nvPr>
        </p:nvSpPr>
        <p:spPr>
          <a:xfrm>
            <a:off x="4566932" y="1600200"/>
            <a:ext cx="4119867" cy="4525963"/>
          </a:xfrm>
        </p:spPr>
        <p:txBody>
          <a:bodyPr/>
          <a:lstStyle/>
          <a:p>
            <a:r>
              <a:rPr lang="en-US" dirty="0" smtClean="0"/>
              <a:t>In response to a touch on the bottom of the foot, the infant will </a:t>
            </a:r>
            <a:r>
              <a:rPr lang="en-US" dirty="0" smtClean="0">
                <a:solidFill>
                  <a:srgbClr val="0000FF"/>
                </a:solidFill>
              </a:rPr>
              <a:t>splay its toes outward and then curl them in</a:t>
            </a:r>
            <a:r>
              <a:rPr lang="en-US" dirty="0" smtClean="0"/>
              <a:t>.</a:t>
            </a:r>
          </a:p>
          <a:p>
            <a:r>
              <a:rPr lang="en-US" dirty="0" smtClean="0"/>
              <a:t>In adults, toes just curl in.</a:t>
            </a:r>
          </a:p>
          <a:p>
            <a:endParaRPr lang="en-US" dirty="0"/>
          </a:p>
        </p:txBody>
      </p:sp>
      <p:sp>
        <p:nvSpPr>
          <p:cNvPr id="6" name="Right Arrow 5"/>
          <p:cNvSpPr/>
          <p:nvPr/>
        </p:nvSpPr>
        <p:spPr>
          <a:xfrm rot="2718403">
            <a:off x="1671242" y="3280732"/>
            <a:ext cx="614646" cy="48570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1067" y="1310468"/>
            <a:ext cx="35993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1687536" y="4971670"/>
            <a:ext cx="359932"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611</Words>
  <Application>Microsoft Office PowerPoint</Application>
  <PresentationFormat>On-screen Show (4:3)</PresentationFormat>
  <Paragraphs>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Lucida Handwriting</vt:lpstr>
      <vt:lpstr>Office Theme</vt:lpstr>
      <vt:lpstr>Developmental Psychology</vt:lpstr>
      <vt:lpstr>Infant Reflexes &amp; Attachment</vt:lpstr>
      <vt:lpstr>The Infant’s World</vt:lpstr>
      <vt:lpstr>Reflexes of the Newborn Baby</vt:lpstr>
      <vt:lpstr>1.) Rooting Reflex</vt:lpstr>
      <vt:lpstr>2.) Sucking Reflex</vt:lpstr>
      <vt:lpstr>3.) Swallowing Reflex</vt:lpstr>
      <vt:lpstr>4.) Moro or “Startle”</vt:lpstr>
      <vt:lpstr>5.) Babinski Reflex</vt:lpstr>
      <vt:lpstr>6.) Grasp Reflex</vt:lpstr>
      <vt:lpstr>7.) Stepping Reflex</vt:lpstr>
      <vt:lpstr>Attachment</vt:lpstr>
      <vt:lpstr>Contact Comfort</vt:lpstr>
      <vt:lpstr>Separation and Security</vt:lpstr>
      <vt:lpstr>Three Categories of Attachment</vt:lpstr>
      <vt:lpstr>1.) Secure Attachment</vt:lpstr>
      <vt:lpstr>2a.) Avoidance</vt:lpstr>
      <vt:lpstr>2b.) Anxious or Ambivalent</vt:lpstr>
      <vt:lpstr>What Causes Insecure Attachment?</vt:lpstr>
      <vt:lpstr>Practice!</vt:lpstr>
      <vt:lpstr>How’d You Do??</vt:lpstr>
    </vt:vector>
  </TitlesOfParts>
  <Company>University of Illinois at Urbana-Champaign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Psychology</dc:title>
  <dc:creator>Bobby Morrissey</dc:creator>
  <cp:lastModifiedBy>LeeAnn Nolan</cp:lastModifiedBy>
  <cp:revision>6</cp:revision>
  <dcterms:created xsi:type="dcterms:W3CDTF">2014-02-20T05:05:23Z</dcterms:created>
  <dcterms:modified xsi:type="dcterms:W3CDTF">2016-01-20T15:25:52Z</dcterms:modified>
</cp:coreProperties>
</file>