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ECEC"/>
    <a:srgbClr val="E4E4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69FE-95F6-FD40-B6C7-A0A4CD386DEB}" type="datetimeFigureOut">
              <a:rPr lang="en-US" smtClean="0"/>
              <a:pPr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1B74-F62E-6F4B-9FBF-68A73BDBA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30 at 10.1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330"/>
            <a:ext cx="9144000" cy="5082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Carl Jung and Archetypes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0"/>
            <a:ext cx="6337300" cy="466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78" y="1124609"/>
            <a:ext cx="2183867" cy="286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Trickster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445" y="1417638"/>
            <a:ext cx="4123245" cy="4525963"/>
          </a:xfrm>
        </p:spPr>
        <p:txBody>
          <a:bodyPr/>
          <a:lstStyle/>
          <a:p>
            <a:r>
              <a:rPr lang="en-US" dirty="0"/>
              <a:t>Characters who trick others to get them to do what she/he wants – they can be both virtuous and</a:t>
            </a:r>
            <a:r>
              <a:rPr lang="en-US" dirty="0" smtClean="0"/>
              <a:t> wicked.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65" y="2713432"/>
            <a:ext cx="4162407" cy="41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842"/>
            <a:ext cx="2334481" cy="3257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Fool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optimistic things will turn out well.  Has time for </a:t>
            </a:r>
            <a:r>
              <a:rPr lang="en-US" smtClean="0"/>
              <a:t>silly antics.  </a:t>
            </a:r>
            <a:r>
              <a:rPr lang="en-US" dirty="0" smtClean="0"/>
              <a:t>Wears his/her heart on sleeve.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919" y="2713432"/>
            <a:ext cx="3146576" cy="4144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Fatal Woman or Temptress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woman who uses her power (intellect, magic, or most of all, beauty) to make men, especially the Hero, weak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30 at 10.1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330"/>
            <a:ext cx="9144000" cy="5082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Try it!</a:t>
            </a:r>
            <a:br>
              <a:rPr lang="en-US" b="1" dirty="0" smtClean="0">
                <a:solidFill>
                  <a:srgbClr val="660066"/>
                </a:solidFill>
              </a:rPr>
            </a:br>
            <a:r>
              <a:rPr lang="en-US" sz="2556" b="1" i="1" dirty="0" smtClean="0">
                <a:solidFill>
                  <a:srgbClr val="FF0000"/>
                </a:solidFill>
              </a:rPr>
              <a:t>Match the Toy Story characters below with their archetypes.</a:t>
            </a:r>
            <a:endParaRPr lang="en-US" sz="2556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Maleness &amp; Femaleness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622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of Jung’s most important archetypes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Masculine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FF0000"/>
                </a:solidFill>
              </a:rPr>
              <a:t>feminine</a:t>
            </a:r>
            <a:r>
              <a:rPr lang="en-US" dirty="0" smtClean="0"/>
              <a:t>” qualities exist in both sexes</a:t>
            </a:r>
          </a:p>
          <a:p>
            <a:r>
              <a:rPr lang="en-US" dirty="0" smtClean="0"/>
              <a:t>Problems arise if a person tries to suppress his/her opposite archetype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068" y="1471678"/>
            <a:ext cx="45339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Gender Stereotypes in Movies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Maleness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Femaleness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Movie Time!</a:t>
            </a:r>
            <a:endParaRPr lang="en-US" dirty="0">
              <a:latin typeface="Wide Latin"/>
              <a:cs typeface="Wide Lat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Carl Jung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852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1875-1961</a:t>
            </a:r>
          </a:p>
          <a:p>
            <a:r>
              <a:rPr lang="en-US" smtClean="0"/>
              <a:t>Freud’s BFF</a:t>
            </a:r>
          </a:p>
          <a:p>
            <a:r>
              <a:rPr lang="en-US" dirty="0" smtClean="0"/>
              <a:t>Friendship ended over furious argument over the nature of the unconscious</a:t>
            </a:r>
          </a:p>
          <a:p>
            <a:r>
              <a:rPr lang="en-US" dirty="0" smtClean="0"/>
              <a:t>Psychotic breakdown</a:t>
            </a:r>
          </a:p>
          <a:p>
            <a:pPr lvl="1"/>
            <a:r>
              <a:rPr lang="en-US" dirty="0" smtClean="0"/>
              <a:t>Supported Nazis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Believed all humans share a vast </a:t>
            </a:r>
            <a:r>
              <a:rPr lang="en-US" dirty="0" smtClean="0">
                <a:solidFill>
                  <a:srgbClr val="FF0000"/>
                </a:solidFill>
              </a:rPr>
              <a:t>collective unconscious</a:t>
            </a:r>
            <a:r>
              <a:rPr lang="en-US" dirty="0" smtClean="0">
                <a:solidFill>
                  <a:srgbClr val="008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not just a personal unconscious.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24" y="2094046"/>
            <a:ext cx="3391439" cy="3391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6401131" y="274638"/>
            <a:ext cx="2499653" cy="1607687"/>
          </a:xfrm>
          <a:prstGeom prst="cloudCallout">
            <a:avLst>
              <a:gd name="adj1" fmla="val 17545"/>
              <a:gd name="adj2" fmla="val 9191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Freud’s a </a:t>
            </a:r>
            <a:r>
              <a:rPr lang="en-US" dirty="0" err="1" smtClean="0">
                <a:solidFill>
                  <a:schemeClr val="tx1"/>
                </a:solidFill>
              </a:rPr>
              <a:t>dirtbag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08" y="1689100"/>
            <a:ext cx="4178300" cy="516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Collective Unconscious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2" y="1600200"/>
            <a:ext cx="4119867" cy="4525963"/>
          </a:xfrm>
        </p:spPr>
        <p:txBody>
          <a:bodyPr/>
          <a:lstStyle/>
          <a:p>
            <a:r>
              <a:rPr lang="en-US" dirty="0" smtClean="0"/>
              <a:t>All humans share universal memories, symbols, images, and themes</a:t>
            </a:r>
          </a:p>
          <a:p>
            <a:pPr lvl="1"/>
            <a:r>
              <a:rPr lang="en-US" dirty="0" smtClean="0"/>
              <a:t>Called “</a:t>
            </a:r>
            <a:r>
              <a:rPr lang="en-US" dirty="0" smtClean="0">
                <a:solidFill>
                  <a:srgbClr val="FF0000"/>
                </a:solidFill>
              </a:rPr>
              <a:t>archetypes</a:t>
            </a:r>
            <a:r>
              <a:rPr lang="en-US" dirty="0" smtClean="0"/>
              <a:t>”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Holds true across all peoples and cultures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0" y="1202388"/>
            <a:ext cx="2459118" cy="1405037"/>
          </a:xfrm>
          <a:prstGeom prst="cloudCallout">
            <a:avLst>
              <a:gd name="adj1" fmla="val 35353"/>
              <a:gd name="adj2" fmla="val 6079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Woah</a:t>
            </a:r>
            <a:r>
              <a:rPr lang="en-US" dirty="0" smtClean="0">
                <a:solidFill>
                  <a:schemeClr val="tx1"/>
                </a:solidFill>
              </a:rPr>
              <a:t>, man, that’s, like, totally far out.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068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Archetypes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60" y="1600200"/>
            <a:ext cx="446103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 very typical example of a certain person or thing.</a:t>
            </a:r>
          </a:p>
          <a:p>
            <a:r>
              <a:rPr lang="en-US" dirty="0" smtClean="0"/>
              <a:t>Can be found in fairy tales, legends, and popular stories.</a:t>
            </a:r>
          </a:p>
          <a:p>
            <a:r>
              <a:rPr lang="en-US" dirty="0" smtClean="0"/>
              <a:t>A quintessential model of the…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Hero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Nurturing mother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Powerful father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Wicked witch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3506" t="4478"/>
          <a:stretch>
            <a:fillRect/>
          </a:stretch>
        </p:blipFill>
        <p:spPr>
          <a:xfrm>
            <a:off x="4712098" y="1918146"/>
            <a:ext cx="4429833" cy="4755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66076" r="66128" b="3355"/>
          <a:stretch>
            <a:fillRect/>
          </a:stretch>
        </p:blipFill>
        <p:spPr>
          <a:xfrm>
            <a:off x="4712099" y="380548"/>
            <a:ext cx="2239872" cy="1510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5037" r="66128" b="32482"/>
          <a:stretch>
            <a:fillRect/>
          </a:stretch>
        </p:blipFill>
        <p:spPr>
          <a:xfrm>
            <a:off x="6924946" y="380548"/>
            <a:ext cx="2249870" cy="16122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Hero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76" y="1600200"/>
            <a:ext cx="4109733" cy="4525963"/>
          </a:xfrm>
        </p:spPr>
        <p:txBody>
          <a:bodyPr/>
          <a:lstStyle/>
          <a:p>
            <a:r>
              <a:rPr lang="en-US" dirty="0" smtClean="0"/>
              <a:t>Larger-</a:t>
            </a:r>
            <a:r>
              <a:rPr lang="en-US" dirty="0"/>
              <a:t>than-life character that often goes on some kind of journey or </a:t>
            </a:r>
            <a:r>
              <a:rPr lang="en-US" dirty="0" smtClean="0"/>
              <a:t>quest.</a:t>
            </a:r>
          </a:p>
          <a:p>
            <a:r>
              <a:rPr lang="en-US" dirty="0"/>
              <a:t>D</a:t>
            </a:r>
            <a:r>
              <a:rPr lang="en-US" dirty="0" smtClean="0"/>
              <a:t>emonstrates </a:t>
            </a:r>
            <a:r>
              <a:rPr lang="en-US" dirty="0"/>
              <a:t>the qualities and abilities valued by his culture.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3778" r="17900"/>
          <a:stretch>
            <a:fillRect/>
          </a:stretch>
        </p:blipFill>
        <p:spPr>
          <a:xfrm>
            <a:off x="0" y="1061043"/>
            <a:ext cx="2606968" cy="287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" y="4218134"/>
            <a:ext cx="3906967" cy="260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968" y="1600200"/>
            <a:ext cx="2565933" cy="2565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957" y="3550250"/>
            <a:ext cx="3727042" cy="3307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Villain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37" y="1142236"/>
            <a:ext cx="2248729" cy="324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201" y="0"/>
            <a:ext cx="2366834" cy="35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037" cy="4525963"/>
          </a:xfrm>
        </p:spPr>
        <p:txBody>
          <a:bodyPr/>
          <a:lstStyle/>
          <a:p>
            <a:r>
              <a:rPr lang="en-US" dirty="0" smtClean="0"/>
              <a:t>The antagonist working in opposition to the hero</a:t>
            </a:r>
            <a:endParaRPr lang="en-US" dirty="0"/>
          </a:p>
        </p:txBody>
      </p:sp>
      <p:pic>
        <p:nvPicPr>
          <p:cNvPr id="10" name="Picture 9" descr="Screen shot 2014-01-30 at 11.28.4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0" y="3606078"/>
            <a:ext cx="3324485" cy="30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225" y="1669757"/>
            <a:ext cx="1918554" cy="189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019" y="65502"/>
            <a:ext cx="2431655" cy="3639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Wise Father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protector and leader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566" y="3593653"/>
            <a:ext cx="4080434" cy="326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15179" r="8333"/>
          <a:stretch>
            <a:fillRect/>
          </a:stretch>
        </p:blipFill>
        <p:spPr>
          <a:xfrm>
            <a:off x="0" y="3502273"/>
            <a:ext cx="5133424" cy="335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20" y="3404513"/>
            <a:ext cx="2331104" cy="345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50080"/>
          <a:stretch>
            <a:fillRect/>
          </a:stretch>
        </p:blipFill>
        <p:spPr>
          <a:xfrm>
            <a:off x="-580860" y="2837094"/>
            <a:ext cx="2400378" cy="3846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Nurturing Mother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/>
          <a:lstStyle/>
          <a:p>
            <a:r>
              <a:rPr lang="en-US" dirty="0" smtClean="0"/>
              <a:t>The protective nurturer and gentle provider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933" y="520633"/>
            <a:ext cx="44450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494" y="3662393"/>
            <a:ext cx="5137881" cy="275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31294"/>
          <a:stretch>
            <a:fillRect/>
          </a:stretch>
        </p:blipFill>
        <p:spPr>
          <a:xfrm>
            <a:off x="2613396" y="3397484"/>
            <a:ext cx="3939748" cy="360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Underdog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Characters who are always in the wrong place at the wrong time, but who usually win something of value in the end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1-30 at 11.35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6957"/>
            <a:ext cx="2951187" cy="2193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61" y="2639492"/>
            <a:ext cx="2812339" cy="4218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343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Carl Jung and Archetypes</vt:lpstr>
      <vt:lpstr>Carl Jung</vt:lpstr>
      <vt:lpstr>Collective Unconscious</vt:lpstr>
      <vt:lpstr>Archetypes</vt:lpstr>
      <vt:lpstr>The Hero</vt:lpstr>
      <vt:lpstr>The Villain</vt:lpstr>
      <vt:lpstr>The Wise Father</vt:lpstr>
      <vt:lpstr>The Nurturing Mother</vt:lpstr>
      <vt:lpstr>The Underdog</vt:lpstr>
      <vt:lpstr>The Trickster</vt:lpstr>
      <vt:lpstr>The Fool</vt:lpstr>
      <vt:lpstr>The Fatal Woman or Temptress</vt:lpstr>
      <vt:lpstr>Try it! Match the Toy Story characters below with their archetypes.</vt:lpstr>
      <vt:lpstr>Maleness &amp; Femaleness</vt:lpstr>
      <vt:lpstr>Gender Stereotypes in Movies</vt:lpstr>
      <vt:lpstr>Movie Time!</vt:lpstr>
    </vt:vector>
  </TitlesOfParts>
  <Company>University of Illinois at Urbana-Champaign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Jung and Archetypes</dc:title>
  <dc:creator>Bobby Morrissey</dc:creator>
  <cp:lastModifiedBy>Bobby Morrissey</cp:lastModifiedBy>
  <cp:revision>7</cp:revision>
  <dcterms:created xsi:type="dcterms:W3CDTF">2014-01-31T06:31:44Z</dcterms:created>
  <dcterms:modified xsi:type="dcterms:W3CDTF">2014-01-31T06:33:02Z</dcterms:modified>
</cp:coreProperties>
</file>