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3" r:id="rId4"/>
    <p:sldId id="262" r:id="rId5"/>
    <p:sldId id="264" r:id="rId6"/>
    <p:sldId id="257" r:id="rId7"/>
    <p:sldId id="258" r:id="rId8"/>
    <p:sldId id="259" r:id="rId9"/>
    <p:sldId id="260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1BDA-5C41-FF48-BDCD-318FA37B1D0A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1DF5-188A-A641-BD49-ECD686811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1BDA-5C41-FF48-BDCD-318FA37B1D0A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1DF5-188A-A641-BD49-ECD686811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1BDA-5C41-FF48-BDCD-318FA37B1D0A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1DF5-188A-A641-BD49-ECD686811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1BDA-5C41-FF48-BDCD-318FA37B1D0A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1DF5-188A-A641-BD49-ECD686811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1BDA-5C41-FF48-BDCD-318FA37B1D0A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1DF5-188A-A641-BD49-ECD686811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1BDA-5C41-FF48-BDCD-318FA37B1D0A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1DF5-188A-A641-BD49-ECD686811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1BDA-5C41-FF48-BDCD-318FA37B1D0A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1DF5-188A-A641-BD49-ECD686811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1BDA-5C41-FF48-BDCD-318FA37B1D0A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1DF5-188A-A641-BD49-ECD686811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1BDA-5C41-FF48-BDCD-318FA37B1D0A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1DF5-188A-A641-BD49-ECD686811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1BDA-5C41-FF48-BDCD-318FA37B1D0A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1DF5-188A-A641-BD49-ECD686811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1BDA-5C41-FF48-BDCD-318FA37B1D0A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1DF5-188A-A641-BD49-ECD686811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81BDA-5C41-FF48-BDCD-318FA37B1D0A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1DF5-188A-A641-BD49-ECD686811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315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Learning to Be Good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7499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Moral Development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1856499"/>
            <a:ext cx="5397500" cy="3009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660066"/>
                </a:solidFill>
              </a:rPr>
              <a:t>But…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11898"/>
            <a:ext cx="8229600" cy="351426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i="1" dirty="0" smtClean="0"/>
              <a:t>“We can reach high levels of moral reasoning, and still behave like scoundrels.”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3981" y="3566633"/>
            <a:ext cx="1749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--Thomas </a:t>
            </a:r>
            <a:r>
              <a:rPr lang="en-US" sz="1200" i="1" dirty="0" err="1" smtClean="0"/>
              <a:t>Lickona</a:t>
            </a:r>
            <a:r>
              <a:rPr lang="en-US" sz="1200" i="1" dirty="0" smtClean="0"/>
              <a:t> (1983)</a:t>
            </a:r>
            <a:endParaRPr lang="en-US" sz="12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93092"/>
            <a:ext cx="8229600" cy="46649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660066"/>
                </a:solidFill>
              </a:rPr>
              <a:t>Runaway Trolley!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17638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A runaway trolley is coming down the track. It is headed towards five people who cannot get out of its way. A passerby realizes that he can save the five by throwing a switch and diverting the trolley down a siding, but he also realizes that if he does so, the trolley will kill a lone </a:t>
            </a:r>
            <a:r>
              <a:rPr lang="en-US" i="1" dirty="0"/>
              <a:t>m</a:t>
            </a:r>
            <a:r>
              <a:rPr lang="en-US" i="1" dirty="0" smtClean="0"/>
              <a:t>an standing on the siding.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5809159" y="6611778"/>
            <a:ext cx="33348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</a:rPr>
              <a:t>http://</a:t>
            </a:r>
            <a:r>
              <a:rPr lang="en-US" sz="1000" dirty="0" err="1" smtClean="0">
                <a:solidFill>
                  <a:srgbClr val="0000FF"/>
                </a:solidFill>
              </a:rPr>
              <a:t>tomkow.typepad.com/tomkowcom/trolley_problem</a:t>
            </a:r>
            <a:r>
              <a:rPr lang="en-US" sz="1000" dirty="0" smtClean="0">
                <a:solidFill>
                  <a:srgbClr val="0000FF"/>
                </a:solidFill>
              </a:rPr>
              <a:t>/</a:t>
            </a:r>
            <a:endParaRPr lang="en-US" sz="1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444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Should you divert the trolley?</a:t>
            </a:r>
            <a:endParaRPr lang="en-US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36" y="2293182"/>
            <a:ext cx="7095805" cy="4564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660066"/>
                </a:solidFill>
              </a:rPr>
              <a:t>Runaway Trolley!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77108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A runaway trolley is coming down the track. It is headed towards five people who cannot get out of its way. A passerby realizes that if he pushes a large man onto the tracks his bulk will stop the trolley before it hits the five, though the large man himself will be killed.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5809159" y="6611778"/>
            <a:ext cx="33348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</a:rPr>
              <a:t>http://</a:t>
            </a:r>
            <a:r>
              <a:rPr lang="en-US" sz="1000" dirty="0" err="1" smtClean="0">
                <a:solidFill>
                  <a:srgbClr val="0000FF"/>
                </a:solidFill>
              </a:rPr>
              <a:t>tomkow.typepad.com/tomkowcom/trolley_problem</a:t>
            </a:r>
            <a:r>
              <a:rPr lang="en-US" sz="1000" dirty="0" smtClean="0">
                <a:solidFill>
                  <a:srgbClr val="0000FF"/>
                </a:solidFill>
              </a:rPr>
              <a:t>/</a:t>
            </a:r>
            <a:endParaRPr lang="en-US" sz="1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444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Should you divert the trolley?</a:t>
            </a:r>
            <a:endParaRPr lang="en-US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3563" t="33638" r="13742"/>
          <a:stretch>
            <a:fillRect/>
          </a:stretch>
        </p:blipFill>
        <p:spPr>
          <a:xfrm>
            <a:off x="4877696" y="1960246"/>
            <a:ext cx="4077136" cy="4816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Kohlberg’s Stage of Moral Development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Pre-Conventional Morality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Conventional Morality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Post-Conventional Morality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Pre-Conventional Morality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09733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0-9 years old</a:t>
            </a:r>
          </a:p>
          <a:p>
            <a:r>
              <a:rPr lang="en-US" dirty="0" smtClean="0"/>
              <a:t>See rules as fixed and absolute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Decision based on consequences</a:t>
            </a:r>
          </a:p>
          <a:p>
            <a:pPr lvl="1"/>
            <a:r>
              <a:rPr lang="en-US" dirty="0" smtClean="0"/>
              <a:t>“Will I be punished?”</a:t>
            </a:r>
          </a:p>
          <a:p>
            <a:r>
              <a:rPr lang="en-US" dirty="0" smtClean="0"/>
              <a:t>Actions based on rewards or punishments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963" y="1228499"/>
            <a:ext cx="4080271" cy="5440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Conventional Morality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6933" y="1338444"/>
            <a:ext cx="4119867" cy="55195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Adolescence to adulthood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“Good-boy, Good-girl” Stage</a:t>
            </a:r>
          </a:p>
          <a:p>
            <a:pPr lvl="1"/>
            <a:r>
              <a:rPr lang="en-US" dirty="0" smtClean="0"/>
              <a:t>Emphasis on being “nice” and behaving in a “good” way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Decisions based on conformity to rules and laws</a:t>
            </a:r>
          </a:p>
          <a:p>
            <a:r>
              <a:rPr lang="en-US" dirty="0" smtClean="0"/>
              <a:t>Based on caring for others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Act “good” because they demonstrate love, empathy, trust, and concern for others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4600"/>
          <a:stretch>
            <a:fillRect/>
          </a:stretch>
        </p:blipFill>
        <p:spPr>
          <a:xfrm>
            <a:off x="457200" y="1345021"/>
            <a:ext cx="3788404" cy="4999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Post-Conventional Morality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28594" cy="4965647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Some </a:t>
            </a:r>
            <a:r>
              <a:rPr lang="en-US" dirty="0" smtClean="0"/>
              <a:t>adults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Decisions based on internalized principles of fairness, justice, truth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Even if they conflict with laws and rules</a:t>
            </a:r>
          </a:p>
          <a:p>
            <a:pPr lvl="1"/>
            <a:r>
              <a:rPr lang="en-US" dirty="0" smtClean="0"/>
              <a:t>Martin Luther King, Mahatma </a:t>
            </a:r>
            <a:r>
              <a:rPr lang="en-US" dirty="0" err="1" smtClean="0"/>
              <a:t>Ghandi</a:t>
            </a:r>
            <a:r>
              <a:rPr lang="en-US" dirty="0" smtClean="0"/>
              <a:t>, Susan B. Anthony</a:t>
            </a:r>
          </a:p>
          <a:p>
            <a:r>
              <a:rPr lang="en-US" dirty="0" smtClean="0"/>
              <a:t>Rules of law are important for maintaining a society, but members of the society should agree upon these standards.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700" y="2219123"/>
            <a:ext cx="4213865" cy="316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327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Learning to Be Good</vt:lpstr>
      <vt:lpstr>Runaway Trolley!</vt:lpstr>
      <vt:lpstr>Should you divert the trolley?</vt:lpstr>
      <vt:lpstr>Runaway Trolley!</vt:lpstr>
      <vt:lpstr>Should you divert the trolley?</vt:lpstr>
      <vt:lpstr>Kohlberg’s Stage of Moral Development</vt:lpstr>
      <vt:lpstr>Pre-Conventional Morality</vt:lpstr>
      <vt:lpstr>Conventional Morality</vt:lpstr>
      <vt:lpstr>Post-Conventional Morality</vt:lpstr>
      <vt:lpstr>But…</vt:lpstr>
    </vt:vector>
  </TitlesOfParts>
  <Company>University of Illinois at Urbana-Champaign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to Be Good</dc:title>
  <dc:creator>Bobby Morrissey</dc:creator>
  <cp:lastModifiedBy>LeeAnn Nolan</cp:lastModifiedBy>
  <cp:revision>9</cp:revision>
  <dcterms:created xsi:type="dcterms:W3CDTF">2014-03-03T07:03:56Z</dcterms:created>
  <dcterms:modified xsi:type="dcterms:W3CDTF">2016-01-22T17:18:23Z</dcterms:modified>
</cp:coreProperties>
</file>