
<file path=[Content_Types].xml><?xml version="1.0" encoding="utf-8"?>
<Types xmlns="http://schemas.openxmlformats.org/package/2006/content-types">
  <Override PartName="/ppt/slideLayouts/slideLayout10.xml" ContentType="application/vnd.openxmlformats-officedocument.presentationml.slideLayout+xml"/>
  <Override PartName="/ppt/diagrams/drawing1.xml" ContentType="application/vnd.ms-office.drawingml.diagramDrawing+xml"/>
  <Override PartName="/ppt/slides/slide69.xml" ContentType="application/vnd.openxmlformats-officedocument.presentationml.slide+xml"/>
  <Override PartName="/ppt/slides/slide14.xml" ContentType="application/vnd.openxmlformats-officedocument.presentationml.slide+xml"/>
  <Default Extension="rels" ContentType="application/vnd.openxmlformats-package.relationships+xml"/>
  <Override PartName="/ppt/slides/slide62.xml" ContentType="application/vnd.openxmlformats-officedocument.presentationml.slide+xml"/>
  <Override PartName="/ppt/embeddings/oleObject1.bin" ContentType="application/vnd.openxmlformats-officedocument.oleObject"/>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diagrams/colors1.xml" ContentType="application/vnd.openxmlformats-officedocument.drawingml.diagramColor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diagrams/layout1.xml" ContentType="application/vnd.openxmlformats-officedocument.drawingml.diagramLayout+xml"/>
  <Override PartName="/ppt/slides/slide68.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slides/slide44.xml" ContentType="application/vnd.openxmlformats-officedocument.presentationml.slide+xml"/>
  <Override PartName="/ppt/slides/slide27.xml" ContentType="application/vnd.openxmlformats-officedocument.presentationml.slide+xml"/>
  <Override PartName="/ppt/slides/slide53.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67.xml" ContentType="application/vnd.openxmlformats-officedocument.presentationml.slide+xml"/>
  <Override PartName="/ppt/slides/slide12.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66.xml" ContentType="application/vnd.openxmlformats-officedocument.presentationml.slide+xml"/>
  <Override PartName="/ppt/slides/slide11.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diagrams/data1.xml" ContentType="application/vnd.openxmlformats-officedocument.drawingml.diagramData+xml"/>
  <Override PartName="/ppt/slides/slide65.xml" ContentType="application/vnd.openxmlformats-officedocument.presentationml.slide+xml"/>
  <Override PartName="/ppt/slides/slide10.xml" ContentType="application/vnd.openxmlformats-officedocument.presentationml.slide+xml"/>
  <Default Extension="wmf" ContentType="image/x-wmf"/>
  <Override PartName="/ppt/slides/slide48.xml" ContentType="application/vnd.openxmlformats-officedocument.presentationml.slide+xml"/>
  <Override PartName="/docProps/app.xml" ContentType="application/vnd.openxmlformats-officedocument.extended-properties+xml"/>
  <Override PartName="/ppt/diagrams/quickStyle1.xml" ContentType="application/vnd.openxmlformats-officedocument.drawingml.diagramStyle+xml"/>
  <Override PartName="/ppt/slides/slide41.xml" ContentType="application/vnd.openxmlformats-officedocument.presentationml.slide+xml"/>
  <Override PartName="/ppt/slides/slide57.xml" ContentType="application/vnd.openxmlformats-officedocument.presentationml.slide+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viewProps.xml" ContentType="application/vnd.openxmlformats-officedocument.presentationml.viewProps+xml"/>
  <Override PartName="/ppt/slides/slide64.xml" ContentType="application/vnd.openxmlformats-officedocument.presentationml.slide+xml"/>
  <Default Extension="jpeg" ContentType="image/jpeg"/>
  <Override PartName="/ppt/slides/slide47.xml" ContentType="application/vnd.openxmlformats-officedocument.presentationml.slide+xml"/>
  <Override PartName="/ppt/slides/slide40.xml" ContentType="application/vnd.openxmlformats-officedocument.presentationml.slide+xml"/>
  <Override PartName="/ppt/slides/slide56.xml" ContentType="application/vnd.openxmlformats-officedocument.presentationml.slide+xml"/>
  <Override PartName="/ppt/theme/theme2.xml" ContentType="application/vnd.openxmlformats-officedocument.theme+xml"/>
  <Override PartName="/ppt/slides/slide23.xml" ContentType="application/vnd.openxmlformats-officedocument.presentationml.slide+xml"/>
  <Override PartName="/ppt/slides/slide39.xml" ContentType="application/vnd.openxmlformats-officedocument.presentationml.slide+xml"/>
  <Override PartName="/ppt/slideLayouts/slideLayout11.xml" ContentType="application/vnd.openxmlformats-officedocument.presentationml.slideLayout+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s/slide63.xml" ContentType="application/vnd.openxmlformats-officedocument.presentationml.slide+xml"/>
  <Override PartName="/ppt/slides/slide46.xml" ContentType="application/vnd.openxmlformats-officedocument.presentationml.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72"/>
  </p:notesMasterIdLst>
  <p:sldIdLst>
    <p:sldId id="256" r:id="rId2"/>
    <p:sldId id="257" r:id="rId3"/>
    <p:sldId id="258" r:id="rId4"/>
    <p:sldId id="266" r:id="rId5"/>
    <p:sldId id="262" r:id="rId6"/>
    <p:sldId id="265" r:id="rId7"/>
    <p:sldId id="263" r:id="rId8"/>
    <p:sldId id="264" r:id="rId9"/>
    <p:sldId id="267" r:id="rId10"/>
    <p:sldId id="268" r:id="rId11"/>
    <p:sldId id="270" r:id="rId12"/>
    <p:sldId id="269" r:id="rId13"/>
    <p:sldId id="271" r:id="rId14"/>
    <p:sldId id="272" r:id="rId15"/>
    <p:sldId id="273" r:id="rId16"/>
    <p:sldId id="280" r:id="rId17"/>
    <p:sldId id="281" r:id="rId18"/>
    <p:sldId id="274" r:id="rId19"/>
    <p:sldId id="275" r:id="rId20"/>
    <p:sldId id="276" r:id="rId21"/>
    <p:sldId id="277" r:id="rId22"/>
    <p:sldId id="278" r:id="rId23"/>
    <p:sldId id="298" r:id="rId24"/>
    <p:sldId id="299" r:id="rId25"/>
    <p:sldId id="300" r:id="rId26"/>
    <p:sldId id="279" r:id="rId27"/>
    <p:sldId id="332" r:id="rId28"/>
    <p:sldId id="333" r:id="rId29"/>
    <p:sldId id="334" r:id="rId30"/>
    <p:sldId id="335" r:id="rId31"/>
    <p:sldId id="287" r:id="rId32"/>
    <p:sldId id="288" r:id="rId33"/>
    <p:sldId id="292" r:id="rId34"/>
    <p:sldId id="290" r:id="rId35"/>
    <p:sldId id="291" r:id="rId36"/>
    <p:sldId id="331" r:id="rId37"/>
    <p:sldId id="294" r:id="rId38"/>
    <p:sldId id="295" r:id="rId39"/>
    <p:sldId id="297" r:id="rId40"/>
    <p:sldId id="296" r:id="rId41"/>
    <p:sldId id="301" r:id="rId42"/>
    <p:sldId id="310" r:id="rId43"/>
    <p:sldId id="304" r:id="rId44"/>
    <p:sldId id="309" r:id="rId45"/>
    <p:sldId id="305" r:id="rId46"/>
    <p:sldId id="306" r:id="rId47"/>
    <p:sldId id="307" r:id="rId48"/>
    <p:sldId id="311" r:id="rId49"/>
    <p:sldId id="259" r:id="rId50"/>
    <p:sldId id="327" r:id="rId51"/>
    <p:sldId id="326" r:id="rId52"/>
    <p:sldId id="329" r:id="rId53"/>
    <p:sldId id="330" r:id="rId54"/>
    <p:sldId id="312" r:id="rId55"/>
    <p:sldId id="336" r:id="rId56"/>
    <p:sldId id="313" r:id="rId57"/>
    <p:sldId id="324" r:id="rId58"/>
    <p:sldId id="325" r:id="rId59"/>
    <p:sldId id="260" r:id="rId60"/>
    <p:sldId id="338" r:id="rId61"/>
    <p:sldId id="320" r:id="rId62"/>
    <p:sldId id="321" r:id="rId63"/>
    <p:sldId id="322" r:id="rId64"/>
    <p:sldId id="323" r:id="rId65"/>
    <p:sldId id="261" r:id="rId66"/>
    <p:sldId id="315" r:id="rId67"/>
    <p:sldId id="316" r:id="rId68"/>
    <p:sldId id="318" r:id="rId69"/>
    <p:sldId id="319" r:id="rId70"/>
    <p:sldId id="314" r:id="rId7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35BC29"/>
    <a:srgbClr val="2B53AB"/>
    <a:srgbClr val="02FF00"/>
    <a:srgbClr val="A49078"/>
    <a:srgbClr val="00EA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3971" autoAdjust="0"/>
    <p:restoredTop sz="94660"/>
  </p:normalViewPr>
  <p:slideViewPr>
    <p:cSldViewPr snapToGrid="0" snapToObjects="1">
      <p:cViewPr varScale="1">
        <p:scale>
          <a:sx n="94" d="100"/>
          <a:sy n="94" d="100"/>
        </p:scale>
        <p:origin x="-83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notesMaster" Target="notesMasters/notes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CD65DD-0588-8F4F-806F-96D590489118}" type="doc">
      <dgm:prSet loTypeId="urn:microsoft.com/office/officeart/2005/8/layout/hierarchy1" loCatId="hierarchy" qsTypeId="urn:microsoft.com/office/officeart/2005/8/quickstyle/3D3" qsCatId="3D" csTypeId="urn:microsoft.com/office/officeart/2005/8/colors/colorful2" csCatId="colorful" phldr="1"/>
      <dgm:spPr/>
      <dgm:t>
        <a:bodyPr/>
        <a:lstStyle/>
        <a:p>
          <a:endParaRPr lang="en-US"/>
        </a:p>
      </dgm:t>
    </dgm:pt>
    <dgm:pt modelId="{BB25CBA4-39BF-474D-BDDE-654445427F0B}">
      <dgm:prSet phldrT="[Text]"/>
      <dgm:spPr/>
      <dgm:t>
        <a:bodyPr/>
        <a:lstStyle/>
        <a:p>
          <a:r>
            <a:rPr lang="en-US" dirty="0" smtClean="0"/>
            <a:t>Four Main Perspectives</a:t>
          </a:r>
          <a:endParaRPr lang="en-US" dirty="0"/>
        </a:p>
      </dgm:t>
    </dgm:pt>
    <dgm:pt modelId="{6AE0FA2B-CD9C-124B-A0FF-898A45345E90}" type="parTrans" cxnId="{A84A6DCF-81FA-B143-A70F-586A4B1B3850}">
      <dgm:prSet/>
      <dgm:spPr/>
      <dgm:t>
        <a:bodyPr/>
        <a:lstStyle/>
        <a:p>
          <a:endParaRPr lang="en-US"/>
        </a:p>
      </dgm:t>
    </dgm:pt>
    <dgm:pt modelId="{11D014BC-F6DB-B94C-B8ED-B34F83D2B910}" type="sibTrans" cxnId="{A84A6DCF-81FA-B143-A70F-586A4B1B3850}">
      <dgm:prSet/>
      <dgm:spPr/>
      <dgm:t>
        <a:bodyPr/>
        <a:lstStyle/>
        <a:p>
          <a:endParaRPr lang="en-US"/>
        </a:p>
      </dgm:t>
    </dgm:pt>
    <dgm:pt modelId="{6DB8AA0F-9385-E248-89A6-7343585A0A6B}">
      <dgm:prSet phldrT="[Text]"/>
      <dgm:spPr/>
      <dgm:t>
        <a:bodyPr/>
        <a:lstStyle/>
        <a:p>
          <a:r>
            <a:rPr lang="en-US" dirty="0" smtClean="0"/>
            <a:t>Psychodynamic</a:t>
          </a:r>
          <a:endParaRPr lang="en-US" dirty="0"/>
        </a:p>
      </dgm:t>
    </dgm:pt>
    <dgm:pt modelId="{850E2F8C-F4A9-E147-96BB-B1B304A44DC1}" type="parTrans" cxnId="{474A40FA-1A39-1240-8A4A-D2BEA5234055}">
      <dgm:prSet/>
      <dgm:spPr/>
      <dgm:t>
        <a:bodyPr/>
        <a:lstStyle/>
        <a:p>
          <a:endParaRPr lang="en-US"/>
        </a:p>
      </dgm:t>
    </dgm:pt>
    <dgm:pt modelId="{ED921243-66BF-5949-ABFD-F520186C597E}" type="sibTrans" cxnId="{474A40FA-1A39-1240-8A4A-D2BEA5234055}">
      <dgm:prSet/>
      <dgm:spPr/>
      <dgm:t>
        <a:bodyPr/>
        <a:lstStyle/>
        <a:p>
          <a:endParaRPr lang="en-US"/>
        </a:p>
      </dgm:t>
    </dgm:pt>
    <dgm:pt modelId="{DDBAB2BD-55F1-DA48-8F08-4DD151E74EC8}">
      <dgm:prSet phldrT="[Text]"/>
      <dgm:spPr/>
      <dgm:t>
        <a:bodyPr/>
        <a:lstStyle/>
        <a:p>
          <a:r>
            <a:rPr lang="en-US" dirty="0" smtClean="0"/>
            <a:t>Biological</a:t>
          </a:r>
          <a:endParaRPr lang="en-US" dirty="0"/>
        </a:p>
      </dgm:t>
    </dgm:pt>
    <dgm:pt modelId="{0C816122-3010-9541-BBA7-DCECA24DC237}" type="parTrans" cxnId="{2183BA8F-B312-EC4C-85DA-6901D4AC5D67}">
      <dgm:prSet/>
      <dgm:spPr/>
      <dgm:t>
        <a:bodyPr/>
        <a:lstStyle/>
        <a:p>
          <a:endParaRPr lang="en-US"/>
        </a:p>
      </dgm:t>
    </dgm:pt>
    <dgm:pt modelId="{58618E43-0E01-5E48-83FB-AEC0E09BC037}" type="sibTrans" cxnId="{2183BA8F-B312-EC4C-85DA-6901D4AC5D67}">
      <dgm:prSet/>
      <dgm:spPr/>
      <dgm:t>
        <a:bodyPr/>
        <a:lstStyle/>
        <a:p>
          <a:endParaRPr lang="en-US"/>
        </a:p>
      </dgm:t>
    </dgm:pt>
    <dgm:pt modelId="{8382F1B9-6462-3745-849D-6F1FADC07B27}">
      <dgm:prSet phldrT="[Text]"/>
      <dgm:spPr/>
      <dgm:t>
        <a:bodyPr/>
        <a:lstStyle/>
        <a:p>
          <a:r>
            <a:rPr lang="en-US" dirty="0" err="1" smtClean="0"/>
            <a:t>Sociocultual</a:t>
          </a:r>
          <a:endParaRPr lang="en-US" dirty="0"/>
        </a:p>
      </dgm:t>
    </dgm:pt>
    <dgm:pt modelId="{3F5EDC13-C515-F340-8605-1F0BE93F25E9}" type="parTrans" cxnId="{42393DDE-DB7D-6F47-B9E3-F18BB0C1976A}">
      <dgm:prSet/>
      <dgm:spPr/>
      <dgm:t>
        <a:bodyPr/>
        <a:lstStyle/>
        <a:p>
          <a:endParaRPr lang="en-US"/>
        </a:p>
      </dgm:t>
    </dgm:pt>
    <dgm:pt modelId="{B5FA120E-7616-EC44-BEA4-D8F1623F014A}" type="sibTrans" cxnId="{42393DDE-DB7D-6F47-B9E3-F18BB0C1976A}">
      <dgm:prSet/>
      <dgm:spPr/>
      <dgm:t>
        <a:bodyPr/>
        <a:lstStyle/>
        <a:p>
          <a:endParaRPr lang="en-US"/>
        </a:p>
      </dgm:t>
    </dgm:pt>
    <dgm:pt modelId="{2AB34D76-3C47-2647-B5E5-8B77F5A1AA5A}">
      <dgm:prSet/>
      <dgm:spPr/>
      <dgm:t>
        <a:bodyPr/>
        <a:lstStyle/>
        <a:p>
          <a:r>
            <a:rPr lang="en-US" dirty="0" smtClean="0"/>
            <a:t>Humanistic</a:t>
          </a:r>
          <a:endParaRPr lang="en-US" dirty="0"/>
        </a:p>
      </dgm:t>
    </dgm:pt>
    <dgm:pt modelId="{434870EF-DC73-A44A-9F63-C80ACD7DFC39}" type="parTrans" cxnId="{E7BD9DC8-9B33-3F4F-9950-65EB738D7AFF}">
      <dgm:prSet/>
      <dgm:spPr/>
      <dgm:t>
        <a:bodyPr/>
        <a:lstStyle/>
        <a:p>
          <a:endParaRPr lang="en-US"/>
        </a:p>
      </dgm:t>
    </dgm:pt>
    <dgm:pt modelId="{14E49255-F114-F94C-A95F-9A3DD1133981}" type="sibTrans" cxnId="{E7BD9DC8-9B33-3F4F-9950-65EB738D7AFF}">
      <dgm:prSet/>
      <dgm:spPr/>
      <dgm:t>
        <a:bodyPr/>
        <a:lstStyle/>
        <a:p>
          <a:endParaRPr lang="en-US"/>
        </a:p>
      </dgm:t>
    </dgm:pt>
    <dgm:pt modelId="{F8101C84-27E6-F849-B6D8-ACC7666FBF53}" type="pres">
      <dgm:prSet presAssocID="{3FCD65DD-0588-8F4F-806F-96D590489118}" presName="hierChild1" presStyleCnt="0">
        <dgm:presLayoutVars>
          <dgm:chPref val="1"/>
          <dgm:dir/>
          <dgm:animOne val="branch"/>
          <dgm:animLvl val="lvl"/>
          <dgm:resizeHandles/>
        </dgm:presLayoutVars>
      </dgm:prSet>
      <dgm:spPr/>
    </dgm:pt>
    <dgm:pt modelId="{BDE23612-2196-4648-9B51-19F94FE03C96}" type="pres">
      <dgm:prSet presAssocID="{BB25CBA4-39BF-474D-BDDE-654445427F0B}" presName="hierRoot1" presStyleCnt="0"/>
      <dgm:spPr/>
    </dgm:pt>
    <dgm:pt modelId="{D5FA4DD0-07AD-114B-A378-49FD5F872EA1}" type="pres">
      <dgm:prSet presAssocID="{BB25CBA4-39BF-474D-BDDE-654445427F0B}" presName="composite" presStyleCnt="0"/>
      <dgm:spPr/>
    </dgm:pt>
    <dgm:pt modelId="{32CC3DF3-EFD8-4840-8F12-B88899E2ECA6}" type="pres">
      <dgm:prSet presAssocID="{BB25CBA4-39BF-474D-BDDE-654445427F0B}" presName="background" presStyleLbl="node0" presStyleIdx="0" presStyleCnt="1"/>
      <dgm:spPr/>
    </dgm:pt>
    <dgm:pt modelId="{FD1E75EC-81FB-304A-9CA8-4F915942268A}" type="pres">
      <dgm:prSet presAssocID="{BB25CBA4-39BF-474D-BDDE-654445427F0B}" presName="text" presStyleLbl="fgAcc0" presStyleIdx="0" presStyleCnt="1">
        <dgm:presLayoutVars>
          <dgm:chPref val="3"/>
        </dgm:presLayoutVars>
      </dgm:prSet>
      <dgm:spPr/>
      <dgm:t>
        <a:bodyPr/>
        <a:lstStyle/>
        <a:p>
          <a:endParaRPr lang="en-US"/>
        </a:p>
      </dgm:t>
    </dgm:pt>
    <dgm:pt modelId="{311FCD0C-2E26-DA40-8A22-D9FA0CF3B08C}" type="pres">
      <dgm:prSet presAssocID="{BB25CBA4-39BF-474D-BDDE-654445427F0B}" presName="hierChild2" presStyleCnt="0"/>
      <dgm:spPr/>
    </dgm:pt>
    <dgm:pt modelId="{76E328B6-FADE-F44A-BD3B-DC043B304255}" type="pres">
      <dgm:prSet presAssocID="{850E2F8C-F4A9-E147-96BB-B1B304A44DC1}" presName="Name10" presStyleLbl="parChTrans1D2" presStyleIdx="0" presStyleCnt="4"/>
      <dgm:spPr/>
    </dgm:pt>
    <dgm:pt modelId="{3E4A8081-B996-CF44-9814-B0533233168F}" type="pres">
      <dgm:prSet presAssocID="{6DB8AA0F-9385-E248-89A6-7343585A0A6B}" presName="hierRoot2" presStyleCnt="0"/>
      <dgm:spPr/>
    </dgm:pt>
    <dgm:pt modelId="{E9DEA7B4-800A-6247-A602-6C3305DF4DE4}" type="pres">
      <dgm:prSet presAssocID="{6DB8AA0F-9385-E248-89A6-7343585A0A6B}" presName="composite2" presStyleCnt="0"/>
      <dgm:spPr/>
    </dgm:pt>
    <dgm:pt modelId="{71261F1C-BE8E-C846-AAE5-EA5106C745FB}" type="pres">
      <dgm:prSet presAssocID="{6DB8AA0F-9385-E248-89A6-7343585A0A6B}" presName="background2" presStyleLbl="node2" presStyleIdx="0" presStyleCnt="4"/>
      <dgm:spPr/>
    </dgm:pt>
    <dgm:pt modelId="{1BCB8BE8-B0F9-064B-A472-2D0D12C6D910}" type="pres">
      <dgm:prSet presAssocID="{6DB8AA0F-9385-E248-89A6-7343585A0A6B}" presName="text2" presStyleLbl="fgAcc2" presStyleIdx="0" presStyleCnt="4">
        <dgm:presLayoutVars>
          <dgm:chPref val="3"/>
        </dgm:presLayoutVars>
      </dgm:prSet>
      <dgm:spPr/>
      <dgm:t>
        <a:bodyPr/>
        <a:lstStyle/>
        <a:p>
          <a:endParaRPr lang="en-US"/>
        </a:p>
      </dgm:t>
    </dgm:pt>
    <dgm:pt modelId="{3B261741-868E-A741-B988-856C8B4A7C4E}" type="pres">
      <dgm:prSet presAssocID="{6DB8AA0F-9385-E248-89A6-7343585A0A6B}" presName="hierChild3" presStyleCnt="0"/>
      <dgm:spPr/>
    </dgm:pt>
    <dgm:pt modelId="{600F3A12-0DD5-C943-866B-AC6000A5D515}" type="pres">
      <dgm:prSet presAssocID="{0C816122-3010-9541-BBA7-DCECA24DC237}" presName="Name10" presStyleLbl="parChTrans1D2" presStyleIdx="1" presStyleCnt="4"/>
      <dgm:spPr/>
    </dgm:pt>
    <dgm:pt modelId="{8EE41B0D-33CE-8347-90CC-A6C47DA62D82}" type="pres">
      <dgm:prSet presAssocID="{DDBAB2BD-55F1-DA48-8F08-4DD151E74EC8}" presName="hierRoot2" presStyleCnt="0"/>
      <dgm:spPr/>
    </dgm:pt>
    <dgm:pt modelId="{17D183B7-549D-C243-8324-4D3C3BA07FDD}" type="pres">
      <dgm:prSet presAssocID="{DDBAB2BD-55F1-DA48-8F08-4DD151E74EC8}" presName="composite2" presStyleCnt="0"/>
      <dgm:spPr/>
    </dgm:pt>
    <dgm:pt modelId="{7642C000-B12B-6D4C-B5B0-E724D173362E}" type="pres">
      <dgm:prSet presAssocID="{DDBAB2BD-55F1-DA48-8F08-4DD151E74EC8}" presName="background2" presStyleLbl="node2" presStyleIdx="1" presStyleCnt="4"/>
      <dgm:spPr/>
    </dgm:pt>
    <dgm:pt modelId="{15338FE9-01C4-C847-88FE-7DEA3BB58BBA}" type="pres">
      <dgm:prSet presAssocID="{DDBAB2BD-55F1-DA48-8F08-4DD151E74EC8}" presName="text2" presStyleLbl="fgAcc2" presStyleIdx="1" presStyleCnt="4">
        <dgm:presLayoutVars>
          <dgm:chPref val="3"/>
        </dgm:presLayoutVars>
      </dgm:prSet>
      <dgm:spPr/>
    </dgm:pt>
    <dgm:pt modelId="{D8B54D0C-89C1-B041-A146-A81C0E1144C7}" type="pres">
      <dgm:prSet presAssocID="{DDBAB2BD-55F1-DA48-8F08-4DD151E74EC8}" presName="hierChild3" presStyleCnt="0"/>
      <dgm:spPr/>
    </dgm:pt>
    <dgm:pt modelId="{BFBF29CB-0794-3D45-8A5B-97941B934985}" type="pres">
      <dgm:prSet presAssocID="{3F5EDC13-C515-F340-8605-1F0BE93F25E9}" presName="Name10" presStyleLbl="parChTrans1D2" presStyleIdx="2" presStyleCnt="4"/>
      <dgm:spPr/>
    </dgm:pt>
    <dgm:pt modelId="{5595BE03-61EE-2749-8B31-736F3DE48D67}" type="pres">
      <dgm:prSet presAssocID="{8382F1B9-6462-3745-849D-6F1FADC07B27}" presName="hierRoot2" presStyleCnt="0"/>
      <dgm:spPr/>
    </dgm:pt>
    <dgm:pt modelId="{FBBF17C0-7E4A-4348-A309-C68B0FA17313}" type="pres">
      <dgm:prSet presAssocID="{8382F1B9-6462-3745-849D-6F1FADC07B27}" presName="composite2" presStyleCnt="0"/>
      <dgm:spPr/>
    </dgm:pt>
    <dgm:pt modelId="{D9633A20-D1AE-7441-9261-3AE9794AF728}" type="pres">
      <dgm:prSet presAssocID="{8382F1B9-6462-3745-849D-6F1FADC07B27}" presName="background2" presStyleLbl="node2" presStyleIdx="2" presStyleCnt="4"/>
      <dgm:spPr/>
    </dgm:pt>
    <dgm:pt modelId="{0A65AB26-3D60-8443-B706-F8BEF3F56A6F}" type="pres">
      <dgm:prSet presAssocID="{8382F1B9-6462-3745-849D-6F1FADC07B27}" presName="text2" presStyleLbl="fgAcc2" presStyleIdx="2" presStyleCnt="4">
        <dgm:presLayoutVars>
          <dgm:chPref val="3"/>
        </dgm:presLayoutVars>
      </dgm:prSet>
      <dgm:spPr/>
    </dgm:pt>
    <dgm:pt modelId="{37C7CE2A-48BA-8047-B4E1-2CDC63F39AED}" type="pres">
      <dgm:prSet presAssocID="{8382F1B9-6462-3745-849D-6F1FADC07B27}" presName="hierChild3" presStyleCnt="0"/>
      <dgm:spPr/>
    </dgm:pt>
    <dgm:pt modelId="{3C363777-3693-5145-AEBD-EDA88F9242ED}" type="pres">
      <dgm:prSet presAssocID="{434870EF-DC73-A44A-9F63-C80ACD7DFC39}" presName="Name10" presStyleLbl="parChTrans1D2" presStyleIdx="3" presStyleCnt="4"/>
      <dgm:spPr/>
    </dgm:pt>
    <dgm:pt modelId="{FDD75DDA-5846-4E4F-ADD3-13A39CD01823}" type="pres">
      <dgm:prSet presAssocID="{2AB34D76-3C47-2647-B5E5-8B77F5A1AA5A}" presName="hierRoot2" presStyleCnt="0"/>
      <dgm:spPr/>
    </dgm:pt>
    <dgm:pt modelId="{9B2E8A8E-A207-DB4A-8A66-A153FD63D754}" type="pres">
      <dgm:prSet presAssocID="{2AB34D76-3C47-2647-B5E5-8B77F5A1AA5A}" presName="composite2" presStyleCnt="0"/>
      <dgm:spPr/>
    </dgm:pt>
    <dgm:pt modelId="{F6DFCFD9-C41E-8C48-8687-3284A7DEB45D}" type="pres">
      <dgm:prSet presAssocID="{2AB34D76-3C47-2647-B5E5-8B77F5A1AA5A}" presName="background2" presStyleLbl="node2" presStyleIdx="3" presStyleCnt="4"/>
      <dgm:spPr/>
    </dgm:pt>
    <dgm:pt modelId="{EB5952A7-386F-434C-B476-D6ECE438FB9A}" type="pres">
      <dgm:prSet presAssocID="{2AB34D76-3C47-2647-B5E5-8B77F5A1AA5A}" presName="text2" presStyleLbl="fgAcc2" presStyleIdx="3" presStyleCnt="4">
        <dgm:presLayoutVars>
          <dgm:chPref val="3"/>
        </dgm:presLayoutVars>
      </dgm:prSet>
      <dgm:spPr/>
      <dgm:t>
        <a:bodyPr/>
        <a:lstStyle/>
        <a:p>
          <a:endParaRPr lang="en-US"/>
        </a:p>
      </dgm:t>
    </dgm:pt>
    <dgm:pt modelId="{C61BF856-70C1-D846-BFE1-2A99A0D73504}" type="pres">
      <dgm:prSet presAssocID="{2AB34D76-3C47-2647-B5E5-8B77F5A1AA5A}" presName="hierChild3" presStyleCnt="0"/>
      <dgm:spPr/>
    </dgm:pt>
  </dgm:ptLst>
  <dgm:cxnLst>
    <dgm:cxn modelId="{E7BD9DC8-9B33-3F4F-9950-65EB738D7AFF}" srcId="{BB25CBA4-39BF-474D-BDDE-654445427F0B}" destId="{2AB34D76-3C47-2647-B5E5-8B77F5A1AA5A}" srcOrd="3" destOrd="0" parTransId="{434870EF-DC73-A44A-9F63-C80ACD7DFC39}" sibTransId="{14E49255-F114-F94C-A95F-9A3DD1133981}"/>
    <dgm:cxn modelId="{7764B49E-D553-5C46-8D71-B8D06CC567B7}" type="presOf" srcId="{3FCD65DD-0588-8F4F-806F-96D590489118}" destId="{F8101C84-27E6-F849-B6D8-ACC7666FBF53}" srcOrd="0" destOrd="0" presId="urn:microsoft.com/office/officeart/2005/8/layout/hierarchy1"/>
    <dgm:cxn modelId="{A84A6DCF-81FA-B143-A70F-586A4B1B3850}" srcId="{3FCD65DD-0588-8F4F-806F-96D590489118}" destId="{BB25CBA4-39BF-474D-BDDE-654445427F0B}" srcOrd="0" destOrd="0" parTransId="{6AE0FA2B-CD9C-124B-A0FF-898A45345E90}" sibTransId="{11D014BC-F6DB-B94C-B8ED-B34F83D2B910}"/>
    <dgm:cxn modelId="{DBB9F58F-6955-3446-9EBB-69B733472175}" type="presOf" srcId="{850E2F8C-F4A9-E147-96BB-B1B304A44DC1}" destId="{76E328B6-FADE-F44A-BD3B-DC043B304255}" srcOrd="0" destOrd="0" presId="urn:microsoft.com/office/officeart/2005/8/layout/hierarchy1"/>
    <dgm:cxn modelId="{D9E3A74A-79D5-EC46-A7B1-E6C4974E7BCC}" type="presOf" srcId="{2AB34D76-3C47-2647-B5E5-8B77F5A1AA5A}" destId="{EB5952A7-386F-434C-B476-D6ECE438FB9A}" srcOrd="0" destOrd="0" presId="urn:microsoft.com/office/officeart/2005/8/layout/hierarchy1"/>
    <dgm:cxn modelId="{BCADAE16-1BED-8F44-BA8D-6EE699C0DCDF}" type="presOf" srcId="{8382F1B9-6462-3745-849D-6F1FADC07B27}" destId="{0A65AB26-3D60-8443-B706-F8BEF3F56A6F}" srcOrd="0" destOrd="0" presId="urn:microsoft.com/office/officeart/2005/8/layout/hierarchy1"/>
    <dgm:cxn modelId="{777293A4-23C3-AB44-82F3-B3A5A985A996}" type="presOf" srcId="{6DB8AA0F-9385-E248-89A6-7343585A0A6B}" destId="{1BCB8BE8-B0F9-064B-A472-2D0D12C6D910}" srcOrd="0" destOrd="0" presId="urn:microsoft.com/office/officeart/2005/8/layout/hierarchy1"/>
    <dgm:cxn modelId="{96515A60-70BC-F54F-9D71-174D9C6B3A86}" type="presOf" srcId="{3F5EDC13-C515-F340-8605-1F0BE93F25E9}" destId="{BFBF29CB-0794-3D45-8A5B-97941B934985}" srcOrd="0" destOrd="0" presId="urn:microsoft.com/office/officeart/2005/8/layout/hierarchy1"/>
    <dgm:cxn modelId="{2183BA8F-B312-EC4C-85DA-6901D4AC5D67}" srcId="{BB25CBA4-39BF-474D-BDDE-654445427F0B}" destId="{DDBAB2BD-55F1-DA48-8F08-4DD151E74EC8}" srcOrd="1" destOrd="0" parTransId="{0C816122-3010-9541-BBA7-DCECA24DC237}" sibTransId="{58618E43-0E01-5E48-83FB-AEC0E09BC037}"/>
    <dgm:cxn modelId="{57D56660-7136-7E4D-9A95-5806B5E85C12}" type="presOf" srcId="{434870EF-DC73-A44A-9F63-C80ACD7DFC39}" destId="{3C363777-3693-5145-AEBD-EDA88F9242ED}" srcOrd="0" destOrd="0" presId="urn:microsoft.com/office/officeart/2005/8/layout/hierarchy1"/>
    <dgm:cxn modelId="{1B6899A7-C71F-F64F-837F-77A4BAF58272}" type="presOf" srcId="{0C816122-3010-9541-BBA7-DCECA24DC237}" destId="{600F3A12-0DD5-C943-866B-AC6000A5D515}" srcOrd="0" destOrd="0" presId="urn:microsoft.com/office/officeart/2005/8/layout/hierarchy1"/>
    <dgm:cxn modelId="{2FB0B5B5-D4CE-464C-8B4F-9797D5329220}" type="presOf" srcId="{DDBAB2BD-55F1-DA48-8F08-4DD151E74EC8}" destId="{15338FE9-01C4-C847-88FE-7DEA3BB58BBA}" srcOrd="0" destOrd="0" presId="urn:microsoft.com/office/officeart/2005/8/layout/hierarchy1"/>
    <dgm:cxn modelId="{42393DDE-DB7D-6F47-B9E3-F18BB0C1976A}" srcId="{BB25CBA4-39BF-474D-BDDE-654445427F0B}" destId="{8382F1B9-6462-3745-849D-6F1FADC07B27}" srcOrd="2" destOrd="0" parTransId="{3F5EDC13-C515-F340-8605-1F0BE93F25E9}" sibTransId="{B5FA120E-7616-EC44-BEA4-D8F1623F014A}"/>
    <dgm:cxn modelId="{474A40FA-1A39-1240-8A4A-D2BEA5234055}" srcId="{BB25CBA4-39BF-474D-BDDE-654445427F0B}" destId="{6DB8AA0F-9385-E248-89A6-7343585A0A6B}" srcOrd="0" destOrd="0" parTransId="{850E2F8C-F4A9-E147-96BB-B1B304A44DC1}" sibTransId="{ED921243-66BF-5949-ABFD-F520186C597E}"/>
    <dgm:cxn modelId="{168864B9-7AE7-DF4F-9D48-1B9353E0EDC6}" type="presOf" srcId="{BB25CBA4-39BF-474D-BDDE-654445427F0B}" destId="{FD1E75EC-81FB-304A-9CA8-4F915942268A}" srcOrd="0" destOrd="0" presId="urn:microsoft.com/office/officeart/2005/8/layout/hierarchy1"/>
    <dgm:cxn modelId="{CD42E2B9-F33C-E546-B8F3-7C5E2338838C}" type="presParOf" srcId="{F8101C84-27E6-F849-B6D8-ACC7666FBF53}" destId="{BDE23612-2196-4648-9B51-19F94FE03C96}" srcOrd="0" destOrd="0" presId="urn:microsoft.com/office/officeart/2005/8/layout/hierarchy1"/>
    <dgm:cxn modelId="{BD4F6723-616D-9F4C-975B-29DF9D3C7B06}" type="presParOf" srcId="{BDE23612-2196-4648-9B51-19F94FE03C96}" destId="{D5FA4DD0-07AD-114B-A378-49FD5F872EA1}" srcOrd="0" destOrd="0" presId="urn:microsoft.com/office/officeart/2005/8/layout/hierarchy1"/>
    <dgm:cxn modelId="{0C91EFCF-6311-0244-BC04-5F63793CFCAF}" type="presParOf" srcId="{D5FA4DD0-07AD-114B-A378-49FD5F872EA1}" destId="{32CC3DF3-EFD8-4840-8F12-B88899E2ECA6}" srcOrd="0" destOrd="0" presId="urn:microsoft.com/office/officeart/2005/8/layout/hierarchy1"/>
    <dgm:cxn modelId="{6B0ABCD0-C0B4-ED4B-A539-AE620EBF6E39}" type="presParOf" srcId="{D5FA4DD0-07AD-114B-A378-49FD5F872EA1}" destId="{FD1E75EC-81FB-304A-9CA8-4F915942268A}" srcOrd="1" destOrd="0" presId="urn:microsoft.com/office/officeart/2005/8/layout/hierarchy1"/>
    <dgm:cxn modelId="{1C4C8D12-15B4-4548-86DE-538AABEEE152}" type="presParOf" srcId="{BDE23612-2196-4648-9B51-19F94FE03C96}" destId="{311FCD0C-2E26-DA40-8A22-D9FA0CF3B08C}" srcOrd="1" destOrd="0" presId="urn:microsoft.com/office/officeart/2005/8/layout/hierarchy1"/>
    <dgm:cxn modelId="{CF7BDFDF-5D06-614E-8751-7160BBECB901}" type="presParOf" srcId="{311FCD0C-2E26-DA40-8A22-D9FA0CF3B08C}" destId="{76E328B6-FADE-F44A-BD3B-DC043B304255}" srcOrd="0" destOrd="0" presId="urn:microsoft.com/office/officeart/2005/8/layout/hierarchy1"/>
    <dgm:cxn modelId="{BD032A77-B631-0A48-BD86-2F344F6DBD2B}" type="presParOf" srcId="{311FCD0C-2E26-DA40-8A22-D9FA0CF3B08C}" destId="{3E4A8081-B996-CF44-9814-B0533233168F}" srcOrd="1" destOrd="0" presId="urn:microsoft.com/office/officeart/2005/8/layout/hierarchy1"/>
    <dgm:cxn modelId="{C451308B-C085-E44E-9D36-BE2D76FDEDFF}" type="presParOf" srcId="{3E4A8081-B996-CF44-9814-B0533233168F}" destId="{E9DEA7B4-800A-6247-A602-6C3305DF4DE4}" srcOrd="0" destOrd="0" presId="urn:microsoft.com/office/officeart/2005/8/layout/hierarchy1"/>
    <dgm:cxn modelId="{C21EA18F-80A9-714E-BDDD-D5BED09DE956}" type="presParOf" srcId="{E9DEA7B4-800A-6247-A602-6C3305DF4DE4}" destId="{71261F1C-BE8E-C846-AAE5-EA5106C745FB}" srcOrd="0" destOrd="0" presId="urn:microsoft.com/office/officeart/2005/8/layout/hierarchy1"/>
    <dgm:cxn modelId="{3746E85D-131E-E346-A741-D474BC39DB4D}" type="presParOf" srcId="{E9DEA7B4-800A-6247-A602-6C3305DF4DE4}" destId="{1BCB8BE8-B0F9-064B-A472-2D0D12C6D910}" srcOrd="1" destOrd="0" presId="urn:microsoft.com/office/officeart/2005/8/layout/hierarchy1"/>
    <dgm:cxn modelId="{6CDBB33B-A1EC-EC47-B216-29D3D58B5A52}" type="presParOf" srcId="{3E4A8081-B996-CF44-9814-B0533233168F}" destId="{3B261741-868E-A741-B988-856C8B4A7C4E}" srcOrd="1" destOrd="0" presId="urn:microsoft.com/office/officeart/2005/8/layout/hierarchy1"/>
    <dgm:cxn modelId="{2CF78E7E-E8E0-4645-B5E3-3670EED98DF4}" type="presParOf" srcId="{311FCD0C-2E26-DA40-8A22-D9FA0CF3B08C}" destId="{600F3A12-0DD5-C943-866B-AC6000A5D515}" srcOrd="2" destOrd="0" presId="urn:microsoft.com/office/officeart/2005/8/layout/hierarchy1"/>
    <dgm:cxn modelId="{1515B072-3392-AB46-AB7A-A1820F666A7A}" type="presParOf" srcId="{311FCD0C-2E26-DA40-8A22-D9FA0CF3B08C}" destId="{8EE41B0D-33CE-8347-90CC-A6C47DA62D82}" srcOrd="3" destOrd="0" presId="urn:microsoft.com/office/officeart/2005/8/layout/hierarchy1"/>
    <dgm:cxn modelId="{68A814F4-BF37-5245-8C28-80591A363550}" type="presParOf" srcId="{8EE41B0D-33CE-8347-90CC-A6C47DA62D82}" destId="{17D183B7-549D-C243-8324-4D3C3BA07FDD}" srcOrd="0" destOrd="0" presId="urn:microsoft.com/office/officeart/2005/8/layout/hierarchy1"/>
    <dgm:cxn modelId="{9B96EC44-7928-BA40-AF24-2FD55E361AB2}" type="presParOf" srcId="{17D183B7-549D-C243-8324-4D3C3BA07FDD}" destId="{7642C000-B12B-6D4C-B5B0-E724D173362E}" srcOrd="0" destOrd="0" presId="urn:microsoft.com/office/officeart/2005/8/layout/hierarchy1"/>
    <dgm:cxn modelId="{5A55A9AD-3322-0D4F-98AD-849C874BF745}" type="presParOf" srcId="{17D183B7-549D-C243-8324-4D3C3BA07FDD}" destId="{15338FE9-01C4-C847-88FE-7DEA3BB58BBA}" srcOrd="1" destOrd="0" presId="urn:microsoft.com/office/officeart/2005/8/layout/hierarchy1"/>
    <dgm:cxn modelId="{3C9A7DDB-B812-594B-9AD0-E09E1EB51960}" type="presParOf" srcId="{8EE41B0D-33CE-8347-90CC-A6C47DA62D82}" destId="{D8B54D0C-89C1-B041-A146-A81C0E1144C7}" srcOrd="1" destOrd="0" presId="urn:microsoft.com/office/officeart/2005/8/layout/hierarchy1"/>
    <dgm:cxn modelId="{8389C40C-750E-5142-82A6-20E6624EC6C8}" type="presParOf" srcId="{311FCD0C-2E26-DA40-8A22-D9FA0CF3B08C}" destId="{BFBF29CB-0794-3D45-8A5B-97941B934985}" srcOrd="4" destOrd="0" presId="urn:microsoft.com/office/officeart/2005/8/layout/hierarchy1"/>
    <dgm:cxn modelId="{41B10AC6-304C-5B4E-AF7A-EEDACFE065EE}" type="presParOf" srcId="{311FCD0C-2E26-DA40-8A22-D9FA0CF3B08C}" destId="{5595BE03-61EE-2749-8B31-736F3DE48D67}" srcOrd="5" destOrd="0" presId="urn:microsoft.com/office/officeart/2005/8/layout/hierarchy1"/>
    <dgm:cxn modelId="{FBF750A0-0C6A-114F-AA91-E5C4C61CD6C8}" type="presParOf" srcId="{5595BE03-61EE-2749-8B31-736F3DE48D67}" destId="{FBBF17C0-7E4A-4348-A309-C68B0FA17313}" srcOrd="0" destOrd="0" presId="urn:microsoft.com/office/officeart/2005/8/layout/hierarchy1"/>
    <dgm:cxn modelId="{9F66334B-7319-2B45-AE72-F8F03503B884}" type="presParOf" srcId="{FBBF17C0-7E4A-4348-A309-C68B0FA17313}" destId="{D9633A20-D1AE-7441-9261-3AE9794AF728}" srcOrd="0" destOrd="0" presId="urn:microsoft.com/office/officeart/2005/8/layout/hierarchy1"/>
    <dgm:cxn modelId="{CD88C29B-22CB-3C4B-BF9A-8FEEED79030A}" type="presParOf" srcId="{FBBF17C0-7E4A-4348-A309-C68B0FA17313}" destId="{0A65AB26-3D60-8443-B706-F8BEF3F56A6F}" srcOrd="1" destOrd="0" presId="urn:microsoft.com/office/officeart/2005/8/layout/hierarchy1"/>
    <dgm:cxn modelId="{D72E1368-B570-A148-A454-E12B377BB109}" type="presParOf" srcId="{5595BE03-61EE-2749-8B31-736F3DE48D67}" destId="{37C7CE2A-48BA-8047-B4E1-2CDC63F39AED}" srcOrd="1" destOrd="0" presId="urn:microsoft.com/office/officeart/2005/8/layout/hierarchy1"/>
    <dgm:cxn modelId="{39747368-8873-9641-8B0A-0E6F59413EE7}" type="presParOf" srcId="{311FCD0C-2E26-DA40-8A22-D9FA0CF3B08C}" destId="{3C363777-3693-5145-AEBD-EDA88F9242ED}" srcOrd="6" destOrd="0" presId="urn:microsoft.com/office/officeart/2005/8/layout/hierarchy1"/>
    <dgm:cxn modelId="{619E82C7-D8F5-6643-89A8-D141783D4C5E}" type="presParOf" srcId="{311FCD0C-2E26-DA40-8A22-D9FA0CF3B08C}" destId="{FDD75DDA-5846-4E4F-ADD3-13A39CD01823}" srcOrd="7" destOrd="0" presId="urn:microsoft.com/office/officeart/2005/8/layout/hierarchy1"/>
    <dgm:cxn modelId="{B723D343-7B4E-7640-969F-00BBCCACFDAB}" type="presParOf" srcId="{FDD75DDA-5846-4E4F-ADD3-13A39CD01823}" destId="{9B2E8A8E-A207-DB4A-8A66-A153FD63D754}" srcOrd="0" destOrd="0" presId="urn:microsoft.com/office/officeart/2005/8/layout/hierarchy1"/>
    <dgm:cxn modelId="{6DFE3516-F6BB-DA41-9C38-7C2FADC73643}" type="presParOf" srcId="{9B2E8A8E-A207-DB4A-8A66-A153FD63D754}" destId="{F6DFCFD9-C41E-8C48-8687-3284A7DEB45D}" srcOrd="0" destOrd="0" presId="urn:microsoft.com/office/officeart/2005/8/layout/hierarchy1"/>
    <dgm:cxn modelId="{4DA2F1FC-3465-4443-82F3-7460029DA055}" type="presParOf" srcId="{9B2E8A8E-A207-DB4A-8A66-A153FD63D754}" destId="{EB5952A7-386F-434C-B476-D6ECE438FB9A}" srcOrd="1" destOrd="0" presId="urn:microsoft.com/office/officeart/2005/8/layout/hierarchy1"/>
    <dgm:cxn modelId="{CD39DC26-49CA-B549-9408-DEEDBED1DA6A}" type="presParOf" srcId="{FDD75DDA-5846-4E4F-ADD3-13A39CD01823}" destId="{C61BF856-70C1-D846-BFE1-2A99A0D73504}"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363777-3693-5145-AEBD-EDA88F9242ED}">
      <dsp:nvSpPr>
        <dsp:cNvPr id="0" name=""/>
        <dsp:cNvSpPr/>
      </dsp:nvSpPr>
      <dsp:spPr>
        <a:xfrm>
          <a:off x="4366050" y="2557317"/>
          <a:ext cx="3428410" cy="543870"/>
        </a:xfrm>
        <a:custGeom>
          <a:avLst/>
          <a:gdLst/>
          <a:ahLst/>
          <a:cxnLst/>
          <a:rect l="0" t="0" r="0" b="0"/>
          <a:pathLst>
            <a:path>
              <a:moveTo>
                <a:pt x="0" y="0"/>
              </a:moveTo>
              <a:lnTo>
                <a:pt x="0" y="370631"/>
              </a:lnTo>
              <a:lnTo>
                <a:pt x="3428410" y="370631"/>
              </a:lnTo>
              <a:lnTo>
                <a:pt x="3428410" y="543870"/>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FBF29CB-0794-3D45-8A5B-97941B934985}">
      <dsp:nvSpPr>
        <dsp:cNvPr id="0" name=""/>
        <dsp:cNvSpPr/>
      </dsp:nvSpPr>
      <dsp:spPr>
        <a:xfrm>
          <a:off x="4366050" y="2557317"/>
          <a:ext cx="1142803" cy="543870"/>
        </a:xfrm>
        <a:custGeom>
          <a:avLst/>
          <a:gdLst/>
          <a:ahLst/>
          <a:cxnLst/>
          <a:rect l="0" t="0" r="0" b="0"/>
          <a:pathLst>
            <a:path>
              <a:moveTo>
                <a:pt x="0" y="0"/>
              </a:moveTo>
              <a:lnTo>
                <a:pt x="0" y="370631"/>
              </a:lnTo>
              <a:lnTo>
                <a:pt x="1142803" y="370631"/>
              </a:lnTo>
              <a:lnTo>
                <a:pt x="1142803" y="543870"/>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00F3A12-0DD5-C943-866B-AC6000A5D515}">
      <dsp:nvSpPr>
        <dsp:cNvPr id="0" name=""/>
        <dsp:cNvSpPr/>
      </dsp:nvSpPr>
      <dsp:spPr>
        <a:xfrm>
          <a:off x="3223247" y="2557317"/>
          <a:ext cx="1142803" cy="543870"/>
        </a:xfrm>
        <a:custGeom>
          <a:avLst/>
          <a:gdLst/>
          <a:ahLst/>
          <a:cxnLst/>
          <a:rect l="0" t="0" r="0" b="0"/>
          <a:pathLst>
            <a:path>
              <a:moveTo>
                <a:pt x="1142803" y="0"/>
              </a:moveTo>
              <a:lnTo>
                <a:pt x="1142803" y="370631"/>
              </a:lnTo>
              <a:lnTo>
                <a:pt x="0" y="370631"/>
              </a:lnTo>
              <a:lnTo>
                <a:pt x="0" y="543870"/>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6E328B6-FADE-F44A-BD3B-DC043B304255}">
      <dsp:nvSpPr>
        <dsp:cNvPr id="0" name=""/>
        <dsp:cNvSpPr/>
      </dsp:nvSpPr>
      <dsp:spPr>
        <a:xfrm>
          <a:off x="937640" y="2557317"/>
          <a:ext cx="3428410" cy="543870"/>
        </a:xfrm>
        <a:custGeom>
          <a:avLst/>
          <a:gdLst/>
          <a:ahLst/>
          <a:cxnLst/>
          <a:rect l="0" t="0" r="0" b="0"/>
          <a:pathLst>
            <a:path>
              <a:moveTo>
                <a:pt x="3428410" y="0"/>
              </a:moveTo>
              <a:lnTo>
                <a:pt x="3428410" y="370631"/>
              </a:lnTo>
              <a:lnTo>
                <a:pt x="0" y="370631"/>
              </a:lnTo>
              <a:lnTo>
                <a:pt x="0" y="543870"/>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2CC3DF3-EFD8-4840-8F12-B88899E2ECA6}">
      <dsp:nvSpPr>
        <dsp:cNvPr id="0" name=""/>
        <dsp:cNvSpPr/>
      </dsp:nvSpPr>
      <dsp:spPr>
        <a:xfrm>
          <a:off x="3431029" y="1369840"/>
          <a:ext cx="1870042" cy="1187476"/>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FD1E75EC-81FB-304A-9CA8-4F915942268A}">
      <dsp:nvSpPr>
        <dsp:cNvPr id="0" name=""/>
        <dsp:cNvSpPr/>
      </dsp:nvSpPr>
      <dsp:spPr>
        <a:xfrm>
          <a:off x="3638812" y="1567234"/>
          <a:ext cx="1870042" cy="118747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Four Main Perspectives</a:t>
          </a:r>
          <a:endParaRPr lang="en-US" sz="2000" kern="1200" dirty="0"/>
        </a:p>
      </dsp:txBody>
      <dsp:txXfrm>
        <a:off x="3638812" y="1567234"/>
        <a:ext cx="1870042" cy="1187476"/>
      </dsp:txXfrm>
    </dsp:sp>
    <dsp:sp modelId="{71261F1C-BE8E-C846-AAE5-EA5106C745FB}">
      <dsp:nvSpPr>
        <dsp:cNvPr id="0" name=""/>
        <dsp:cNvSpPr/>
      </dsp:nvSpPr>
      <dsp:spPr>
        <a:xfrm>
          <a:off x="2619" y="3101188"/>
          <a:ext cx="1870042" cy="1187476"/>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1BCB8BE8-B0F9-064B-A472-2D0D12C6D910}">
      <dsp:nvSpPr>
        <dsp:cNvPr id="0" name=""/>
        <dsp:cNvSpPr/>
      </dsp:nvSpPr>
      <dsp:spPr>
        <a:xfrm>
          <a:off x="210401" y="3298581"/>
          <a:ext cx="1870042" cy="118747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Psychodynamic</a:t>
          </a:r>
          <a:endParaRPr lang="en-US" sz="2000" kern="1200" dirty="0"/>
        </a:p>
      </dsp:txBody>
      <dsp:txXfrm>
        <a:off x="210401" y="3298581"/>
        <a:ext cx="1870042" cy="1187476"/>
      </dsp:txXfrm>
    </dsp:sp>
    <dsp:sp modelId="{7642C000-B12B-6D4C-B5B0-E724D173362E}">
      <dsp:nvSpPr>
        <dsp:cNvPr id="0" name=""/>
        <dsp:cNvSpPr/>
      </dsp:nvSpPr>
      <dsp:spPr>
        <a:xfrm>
          <a:off x="2288226" y="3101188"/>
          <a:ext cx="1870042" cy="1187476"/>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15338FE9-01C4-C847-88FE-7DEA3BB58BBA}">
      <dsp:nvSpPr>
        <dsp:cNvPr id="0" name=""/>
        <dsp:cNvSpPr/>
      </dsp:nvSpPr>
      <dsp:spPr>
        <a:xfrm>
          <a:off x="2496008" y="3298581"/>
          <a:ext cx="1870042" cy="118747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Biological</a:t>
          </a:r>
          <a:endParaRPr lang="en-US" sz="2000" kern="1200" dirty="0"/>
        </a:p>
      </dsp:txBody>
      <dsp:txXfrm>
        <a:off x="2496008" y="3298581"/>
        <a:ext cx="1870042" cy="1187476"/>
      </dsp:txXfrm>
    </dsp:sp>
    <dsp:sp modelId="{D9633A20-D1AE-7441-9261-3AE9794AF728}">
      <dsp:nvSpPr>
        <dsp:cNvPr id="0" name=""/>
        <dsp:cNvSpPr/>
      </dsp:nvSpPr>
      <dsp:spPr>
        <a:xfrm>
          <a:off x="4573833" y="3101188"/>
          <a:ext cx="1870042" cy="1187476"/>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0A65AB26-3D60-8443-B706-F8BEF3F56A6F}">
      <dsp:nvSpPr>
        <dsp:cNvPr id="0" name=""/>
        <dsp:cNvSpPr/>
      </dsp:nvSpPr>
      <dsp:spPr>
        <a:xfrm>
          <a:off x="4781615" y="3298581"/>
          <a:ext cx="1870042" cy="118747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t>Sociocultual</a:t>
          </a:r>
          <a:endParaRPr lang="en-US" sz="2000" kern="1200" dirty="0"/>
        </a:p>
      </dsp:txBody>
      <dsp:txXfrm>
        <a:off x="4781615" y="3298581"/>
        <a:ext cx="1870042" cy="1187476"/>
      </dsp:txXfrm>
    </dsp:sp>
    <dsp:sp modelId="{F6DFCFD9-C41E-8C48-8687-3284A7DEB45D}">
      <dsp:nvSpPr>
        <dsp:cNvPr id="0" name=""/>
        <dsp:cNvSpPr/>
      </dsp:nvSpPr>
      <dsp:spPr>
        <a:xfrm>
          <a:off x="6859440" y="3101188"/>
          <a:ext cx="1870042" cy="1187476"/>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EB5952A7-386F-434C-B476-D6ECE438FB9A}">
      <dsp:nvSpPr>
        <dsp:cNvPr id="0" name=""/>
        <dsp:cNvSpPr/>
      </dsp:nvSpPr>
      <dsp:spPr>
        <a:xfrm>
          <a:off x="7067222" y="3298581"/>
          <a:ext cx="1870042" cy="118747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Humanistic</a:t>
          </a:r>
          <a:endParaRPr lang="en-US" sz="2000" kern="1200" dirty="0"/>
        </a:p>
      </dsp:txBody>
      <dsp:txXfrm>
        <a:off x="7067222" y="3298581"/>
        <a:ext cx="1870042" cy="11874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580B18-619A-5444-81A3-EBF7A4BA7BE7}" type="datetimeFigureOut">
              <a:rPr lang="en-US" smtClean="0"/>
              <a:t>1/21/14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E73568-A1F8-2B44-BCAB-D4F7F1CF53E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ChangeArrowheads="1" noTextEdit="1"/>
          </p:cNvSpPr>
          <p:nvPr>
            <p:ph type="sldImg"/>
          </p:nvPr>
        </p:nvSpPr>
        <p:spPr bwMode="auto">
          <a:noFill/>
          <a:ln>
            <a:solidFill>
              <a:srgbClr val="000000"/>
            </a:solidFill>
            <a:miter lim="800000"/>
            <a:headEnd/>
            <a:tailEnd/>
          </a:ln>
        </p:spPr>
      </p:sp>
      <p:sp>
        <p:nvSpPr>
          <p:cNvPr id="65539"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CF0486-CC0F-7443-A88E-040C838C577A}" type="datetimeFigureOut">
              <a:rPr lang="en-US" smtClean="0"/>
              <a:t>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0C977-12A6-1B45-B26B-5AE732A4E04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CF0486-CC0F-7443-A88E-040C838C577A}" type="datetimeFigureOut">
              <a:rPr lang="en-US" smtClean="0"/>
              <a:t>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0C977-12A6-1B45-B26B-5AE732A4E04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CF0486-CC0F-7443-A88E-040C838C577A}" type="datetimeFigureOut">
              <a:rPr lang="en-US" smtClean="0"/>
              <a:t>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0C977-12A6-1B45-B26B-5AE732A4E04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CF0486-CC0F-7443-A88E-040C838C577A}" type="datetimeFigureOut">
              <a:rPr lang="en-US" smtClean="0"/>
              <a:t>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0C977-12A6-1B45-B26B-5AE732A4E04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CF0486-CC0F-7443-A88E-040C838C577A}" type="datetimeFigureOut">
              <a:rPr lang="en-US" smtClean="0"/>
              <a:t>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0C977-12A6-1B45-B26B-5AE732A4E04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CF0486-CC0F-7443-A88E-040C838C577A}" type="datetimeFigureOut">
              <a:rPr lang="en-US" smtClean="0"/>
              <a:t>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40C977-12A6-1B45-B26B-5AE732A4E04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CF0486-CC0F-7443-A88E-040C838C577A}" type="datetimeFigureOut">
              <a:rPr lang="en-US" smtClean="0"/>
              <a:t>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40C977-12A6-1B45-B26B-5AE732A4E04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CF0486-CC0F-7443-A88E-040C838C577A}" type="datetimeFigureOut">
              <a:rPr lang="en-US" smtClean="0"/>
              <a:t>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40C977-12A6-1B45-B26B-5AE732A4E04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F0486-CC0F-7443-A88E-040C838C577A}" type="datetimeFigureOut">
              <a:rPr lang="en-US" smtClean="0"/>
              <a:t>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40C977-12A6-1B45-B26B-5AE732A4E04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CF0486-CC0F-7443-A88E-040C838C577A}" type="datetimeFigureOut">
              <a:rPr lang="en-US" smtClean="0"/>
              <a:t>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40C977-12A6-1B45-B26B-5AE732A4E04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CF0486-CC0F-7443-A88E-040C838C577A}" type="datetimeFigureOut">
              <a:rPr lang="en-US" smtClean="0"/>
              <a:t>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40C977-12A6-1B45-B26B-5AE732A4E04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CF0486-CC0F-7443-A88E-040C838C577A}" type="datetimeFigureOut">
              <a:rPr lang="en-US" smtClean="0"/>
              <a:t>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40C977-12A6-1B45-B26B-5AE732A4E04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 Id="rId3" Type="http://schemas.openxmlformats.org/officeDocument/2006/relationships/image" Target="../media/image42.jpeg"/></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5" Type="http://schemas.openxmlformats.org/officeDocument/2006/relationships/image" Target="../media/image46.jpeg"/><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eg"/><Relationship Id="rId3" Type="http://schemas.openxmlformats.org/officeDocument/2006/relationships/image" Target="../media/image49.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31684" y="446616"/>
            <a:ext cx="7772400" cy="1470025"/>
          </a:xfrm>
        </p:spPr>
        <p:txBody>
          <a:bodyPr/>
          <a:lstStyle/>
          <a:p>
            <a:r>
              <a:rPr lang="en-US" dirty="0" smtClean="0">
                <a:solidFill>
                  <a:srgbClr val="FFFF00"/>
                </a:solidFill>
                <a:latin typeface="Bauhaus 93"/>
                <a:cs typeface="Bauhaus 93"/>
              </a:rPr>
              <a:t>Personality</a:t>
            </a:r>
            <a:endParaRPr lang="en-US" dirty="0">
              <a:solidFill>
                <a:srgbClr val="FFFF00"/>
              </a:solidFill>
              <a:latin typeface="Bauhaus 93"/>
              <a:cs typeface="Bauhaus 93"/>
            </a:endParaRPr>
          </a:p>
        </p:txBody>
      </p:sp>
      <p:pic>
        <p:nvPicPr>
          <p:cNvPr id="4" name="Picture 3"/>
          <p:cNvPicPr>
            <a:picLocks noChangeAspect="1"/>
          </p:cNvPicPr>
          <p:nvPr/>
        </p:nvPicPr>
        <p:blipFill>
          <a:blip r:embed="rId2"/>
          <a:srcRect t="7759" b="11782"/>
          <a:stretch>
            <a:fillRect/>
          </a:stretch>
        </p:blipFill>
        <p:spPr>
          <a:xfrm>
            <a:off x="3085946" y="-524356"/>
            <a:ext cx="5667315" cy="6858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Id</a:t>
            </a:r>
            <a:endParaRPr lang="en-US" b="1" dirty="0">
              <a:solidFill>
                <a:srgbClr val="660066"/>
              </a:solidFill>
            </a:endParaRPr>
          </a:p>
        </p:txBody>
      </p:sp>
      <p:sp>
        <p:nvSpPr>
          <p:cNvPr id="3" name="Content Placeholder 2"/>
          <p:cNvSpPr>
            <a:spLocks noGrp="1"/>
          </p:cNvSpPr>
          <p:nvPr>
            <p:ph idx="1"/>
          </p:nvPr>
        </p:nvSpPr>
        <p:spPr>
          <a:xfrm>
            <a:off x="457200" y="1600200"/>
            <a:ext cx="4123245" cy="4525963"/>
          </a:xfrm>
        </p:spPr>
        <p:txBody>
          <a:bodyPr>
            <a:normAutofit fontScale="92500" lnSpcReduction="10000"/>
          </a:bodyPr>
          <a:lstStyle/>
          <a:p>
            <a:r>
              <a:rPr lang="en-US" dirty="0" smtClean="0"/>
              <a:t>Exists entirely in the </a:t>
            </a:r>
            <a:r>
              <a:rPr lang="en-US" dirty="0" smtClean="0">
                <a:solidFill>
                  <a:srgbClr val="FF0000"/>
                </a:solidFill>
              </a:rPr>
              <a:t>unconscious </a:t>
            </a:r>
            <a:r>
              <a:rPr lang="en-US" dirty="0" smtClean="0"/>
              <a:t>(we are unaware of it)</a:t>
            </a:r>
          </a:p>
          <a:p>
            <a:r>
              <a:rPr lang="en-US" dirty="0" smtClean="0"/>
              <a:t>Our hidden true animalistic wants and desires</a:t>
            </a:r>
          </a:p>
          <a:p>
            <a:r>
              <a:rPr lang="en-US" dirty="0" smtClean="0"/>
              <a:t>Works on the </a:t>
            </a:r>
            <a:r>
              <a:rPr lang="en-US" i="1" dirty="0" smtClean="0">
                <a:solidFill>
                  <a:srgbClr val="FF0000"/>
                </a:solidFill>
              </a:rPr>
              <a:t>Pleasure Principle</a:t>
            </a:r>
          </a:p>
          <a:p>
            <a:r>
              <a:rPr lang="en-US" dirty="0" smtClean="0"/>
              <a:t>Avoid pain and obtain pleasure</a:t>
            </a:r>
          </a:p>
        </p:txBody>
      </p:sp>
      <p:pic>
        <p:nvPicPr>
          <p:cNvPr id="4" name="Picture 2" descr="C:\Family Pictures\Kathy's Pictures\2002\Sammy eats dinner 10.20.02\DSC00186.JPG"/>
          <p:cNvPicPr>
            <a:picLocks noChangeAspect="1" noChangeArrowheads="1"/>
          </p:cNvPicPr>
          <p:nvPr/>
        </p:nvPicPr>
        <p:blipFill>
          <a:blip r:embed="rId2"/>
          <a:srcRect/>
          <a:stretch>
            <a:fillRect/>
          </a:stretch>
        </p:blipFill>
        <p:spPr bwMode="auto">
          <a:xfrm>
            <a:off x="5105400" y="964009"/>
            <a:ext cx="3581400" cy="2675968"/>
          </a:xfrm>
          <a:prstGeom prst="rect">
            <a:avLst/>
          </a:prstGeom>
          <a:ln>
            <a:noFill/>
          </a:ln>
          <a:effectLst>
            <a:softEdge rad="112500"/>
          </a:effectLst>
        </p:spPr>
      </p:pic>
      <p:pic>
        <p:nvPicPr>
          <p:cNvPr id="5" name="Picture 3" descr="C:\Family Pictures\Kathy's Pictures\2002\Sammy eats dinner 10.20.02\DSC00187.JPG"/>
          <p:cNvPicPr>
            <a:picLocks noChangeAspect="1" noChangeArrowheads="1"/>
          </p:cNvPicPr>
          <p:nvPr/>
        </p:nvPicPr>
        <p:blipFill>
          <a:blip r:embed="rId3"/>
          <a:srcRect/>
          <a:stretch>
            <a:fillRect/>
          </a:stretch>
        </p:blipFill>
        <p:spPr bwMode="auto">
          <a:xfrm>
            <a:off x="5105400" y="4157112"/>
            <a:ext cx="3581400" cy="2686051"/>
          </a:xfrm>
          <a:prstGeom prst="rect">
            <a:avLst/>
          </a:prstGeom>
          <a:ln>
            <a:noFill/>
          </a:ln>
          <a:effectLst>
            <a:softEdge rad="112500"/>
          </a:effectLst>
        </p:spPr>
      </p:pic>
      <p:cxnSp>
        <p:nvCxnSpPr>
          <p:cNvPr id="7" name="Straight Arrow Connector 6"/>
          <p:cNvCxnSpPr/>
          <p:nvPr/>
        </p:nvCxnSpPr>
        <p:spPr>
          <a:xfrm rot="5400000">
            <a:off x="6642590" y="3908761"/>
            <a:ext cx="576178" cy="1589"/>
          </a:xfrm>
          <a:prstGeom prst="straightConnector1">
            <a:avLst/>
          </a:prstGeom>
          <a:ln w="762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07096" y="2129418"/>
            <a:ext cx="3987800" cy="3418114"/>
          </a:xfrm>
          <a:prstGeom prst="rect">
            <a:avLst/>
          </a:prstGeom>
        </p:spPr>
      </p:pic>
      <p:sp>
        <p:nvSpPr>
          <p:cNvPr id="2" name="Title 1"/>
          <p:cNvSpPr>
            <a:spLocks noGrp="1"/>
          </p:cNvSpPr>
          <p:nvPr>
            <p:ph type="title"/>
          </p:nvPr>
        </p:nvSpPr>
        <p:spPr/>
        <p:txBody>
          <a:bodyPr/>
          <a:lstStyle/>
          <a:p>
            <a:r>
              <a:rPr lang="en-US" b="1" dirty="0" smtClean="0">
                <a:solidFill>
                  <a:srgbClr val="660066"/>
                </a:solidFill>
              </a:rPr>
              <a:t>Superego</a:t>
            </a:r>
            <a:endParaRPr lang="en-US" b="1" dirty="0">
              <a:solidFill>
                <a:srgbClr val="660066"/>
              </a:solidFill>
            </a:endParaRPr>
          </a:p>
        </p:txBody>
      </p:sp>
      <p:sp>
        <p:nvSpPr>
          <p:cNvPr id="3" name="Content Placeholder 2"/>
          <p:cNvSpPr>
            <a:spLocks noGrp="1"/>
          </p:cNvSpPr>
          <p:nvPr>
            <p:ph idx="1"/>
          </p:nvPr>
        </p:nvSpPr>
        <p:spPr>
          <a:xfrm>
            <a:off x="457200" y="1600200"/>
            <a:ext cx="4339431" cy="4525963"/>
          </a:xfrm>
        </p:spPr>
        <p:txBody>
          <a:bodyPr>
            <a:normAutofit fontScale="92500" lnSpcReduction="10000"/>
          </a:bodyPr>
          <a:lstStyle/>
          <a:p>
            <a:r>
              <a:rPr lang="en-US" dirty="0" smtClean="0"/>
              <a:t>Develops last at about age 5</a:t>
            </a:r>
          </a:p>
          <a:p>
            <a:r>
              <a:rPr lang="en-US" dirty="0" smtClean="0"/>
              <a:t>This is our </a:t>
            </a:r>
            <a:r>
              <a:rPr lang="en-US" dirty="0" smtClean="0">
                <a:solidFill>
                  <a:srgbClr val="FF0000"/>
                </a:solidFill>
              </a:rPr>
              <a:t>conscience</a:t>
            </a:r>
          </a:p>
          <a:p>
            <a:pPr lvl="1"/>
            <a:r>
              <a:rPr lang="en-US" dirty="0" smtClean="0"/>
              <a:t>How we differentiate between right and wrong</a:t>
            </a:r>
          </a:p>
          <a:p>
            <a:r>
              <a:rPr lang="en-US" dirty="0" smtClean="0"/>
              <a:t>Your “inner voice”</a:t>
            </a:r>
          </a:p>
          <a:p>
            <a:r>
              <a:rPr lang="en-US" dirty="0" smtClean="0">
                <a:solidFill>
                  <a:srgbClr val="0000FF"/>
                </a:solidFill>
              </a:rPr>
              <a:t>Pride and satisfaction when you do good; guilt and shame when you break the rules</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Ego</a:t>
            </a:r>
            <a:endParaRPr lang="en-US" b="1" dirty="0">
              <a:solidFill>
                <a:srgbClr val="660066"/>
              </a:solidFill>
            </a:endParaRPr>
          </a:p>
        </p:txBody>
      </p:sp>
      <p:sp>
        <p:nvSpPr>
          <p:cNvPr id="3" name="Content Placeholder 2"/>
          <p:cNvSpPr>
            <a:spLocks noGrp="1"/>
          </p:cNvSpPr>
          <p:nvPr>
            <p:ph idx="1"/>
          </p:nvPr>
        </p:nvSpPr>
        <p:spPr>
          <a:xfrm>
            <a:off x="4445328" y="1600200"/>
            <a:ext cx="4241472" cy="4525963"/>
          </a:xfrm>
        </p:spPr>
        <p:txBody>
          <a:bodyPr>
            <a:normAutofit fontScale="92500" lnSpcReduction="10000"/>
          </a:bodyPr>
          <a:lstStyle/>
          <a:p>
            <a:r>
              <a:rPr lang="en-US" dirty="0" smtClean="0"/>
              <a:t>Develops after the id</a:t>
            </a:r>
          </a:p>
          <a:p>
            <a:r>
              <a:rPr lang="en-US" dirty="0" smtClean="0"/>
              <a:t>Represents </a:t>
            </a:r>
            <a:r>
              <a:rPr lang="en-US" dirty="0" smtClean="0">
                <a:solidFill>
                  <a:srgbClr val="0000FF"/>
                </a:solidFill>
              </a:rPr>
              <a:t>“reason and good sense”</a:t>
            </a:r>
          </a:p>
          <a:p>
            <a:r>
              <a:rPr lang="en-US" dirty="0" smtClean="0"/>
              <a:t>Negotiates between the id and the environment</a:t>
            </a:r>
          </a:p>
          <a:p>
            <a:r>
              <a:rPr lang="en-US" dirty="0" smtClean="0"/>
              <a:t>In both our conscious and unconscious minds</a:t>
            </a:r>
          </a:p>
          <a:p>
            <a:r>
              <a:rPr lang="en-US" dirty="0" smtClean="0">
                <a:solidFill>
                  <a:srgbClr val="0000FF"/>
                </a:solidFill>
              </a:rPr>
              <a:t>THIS is what everyone sees as our personality</a:t>
            </a:r>
            <a:endParaRPr lang="en-US" dirty="0">
              <a:solidFill>
                <a:srgbClr val="0000FF"/>
              </a:solidFill>
            </a:endParaRPr>
          </a:p>
        </p:txBody>
      </p:sp>
      <p:pic>
        <p:nvPicPr>
          <p:cNvPr id="4" name="Picture 3"/>
          <p:cNvPicPr>
            <a:picLocks noChangeAspect="1"/>
          </p:cNvPicPr>
          <p:nvPr/>
        </p:nvPicPr>
        <p:blipFill>
          <a:blip r:embed="rId2"/>
          <a:stretch>
            <a:fillRect/>
          </a:stretch>
        </p:blipFill>
        <p:spPr>
          <a:xfrm>
            <a:off x="833986" y="1571392"/>
            <a:ext cx="3079147" cy="4444235"/>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440" y="1084387"/>
            <a:ext cx="8229600" cy="4525963"/>
          </a:xfrm>
        </p:spPr>
        <p:txBody>
          <a:bodyPr>
            <a:noAutofit/>
          </a:bodyPr>
          <a:lstStyle/>
          <a:p>
            <a:pPr indent="0">
              <a:spcBef>
                <a:spcPts val="0"/>
              </a:spcBef>
              <a:buNone/>
            </a:pPr>
            <a:r>
              <a:rPr lang="en-US" sz="4000" i="1" dirty="0" smtClean="0"/>
              <a:t>The Ego is not who you really are.  The ego is your self-image; it is your </a:t>
            </a:r>
            <a:r>
              <a:rPr lang="en-US" sz="4000" i="1" dirty="0" smtClean="0">
                <a:solidFill>
                  <a:srgbClr val="FF0000"/>
                </a:solidFill>
              </a:rPr>
              <a:t>social mask</a:t>
            </a:r>
            <a:r>
              <a:rPr lang="en-US" sz="4000" i="1" dirty="0" smtClean="0"/>
              <a:t>; it is the role you are playing.  Your social mask thrives on approval.  It wants control, and it is sustained by power, because it lives in fear.</a:t>
            </a:r>
            <a:endParaRPr lang="en-US" sz="4000" i="1" dirty="0"/>
          </a:p>
        </p:txBody>
      </p:sp>
      <p:sp>
        <p:nvSpPr>
          <p:cNvPr id="4" name="TextBox 3"/>
          <p:cNvSpPr txBox="1"/>
          <p:nvPr/>
        </p:nvSpPr>
        <p:spPr>
          <a:xfrm>
            <a:off x="54048" y="-430680"/>
            <a:ext cx="1257927" cy="3170099"/>
          </a:xfrm>
          <a:prstGeom prst="rect">
            <a:avLst/>
          </a:prstGeom>
          <a:noFill/>
        </p:spPr>
        <p:txBody>
          <a:bodyPr wrap="none" rtlCol="0">
            <a:spAutoFit/>
          </a:bodyPr>
          <a:lstStyle/>
          <a:p>
            <a:r>
              <a:rPr lang="en-US" sz="20000" dirty="0" smtClean="0">
                <a:solidFill>
                  <a:srgbClr val="660066"/>
                </a:solidFill>
              </a:rPr>
              <a:t>“</a:t>
            </a:r>
            <a:endParaRPr lang="en-US" sz="20000" dirty="0">
              <a:solidFill>
                <a:srgbClr val="660066"/>
              </a:solidFill>
            </a:endParaRPr>
          </a:p>
        </p:txBody>
      </p:sp>
      <p:sp>
        <p:nvSpPr>
          <p:cNvPr id="5" name="Rectangle 4"/>
          <p:cNvSpPr/>
          <p:nvPr/>
        </p:nvSpPr>
        <p:spPr>
          <a:xfrm>
            <a:off x="7685601" y="4582340"/>
            <a:ext cx="1257927" cy="3170099"/>
          </a:xfrm>
          <a:prstGeom prst="rect">
            <a:avLst/>
          </a:prstGeom>
        </p:spPr>
        <p:txBody>
          <a:bodyPr wrap="none">
            <a:spAutoFit/>
          </a:bodyPr>
          <a:lstStyle/>
          <a:p>
            <a:r>
              <a:rPr lang="en-US" sz="20000" dirty="0" smtClean="0">
                <a:solidFill>
                  <a:srgbClr val="660066"/>
                </a:solidFill>
              </a:rPr>
              <a:t>”</a:t>
            </a:r>
            <a:endParaRPr lang="en-US" sz="20000" dirty="0">
              <a:solidFill>
                <a:srgbClr val="660066"/>
              </a:solidFill>
            </a:endParaRPr>
          </a:p>
        </p:txBody>
      </p:sp>
      <p:sp>
        <p:nvSpPr>
          <p:cNvPr id="6" name="TextBox 5"/>
          <p:cNvSpPr txBox="1"/>
          <p:nvPr/>
        </p:nvSpPr>
        <p:spPr>
          <a:xfrm>
            <a:off x="6234200" y="5302573"/>
            <a:ext cx="1451401" cy="307777"/>
          </a:xfrm>
          <a:prstGeom prst="rect">
            <a:avLst/>
          </a:prstGeom>
          <a:noFill/>
        </p:spPr>
        <p:txBody>
          <a:bodyPr wrap="none" rtlCol="0">
            <a:spAutoFit/>
          </a:bodyPr>
          <a:lstStyle/>
          <a:p>
            <a:r>
              <a:rPr lang="en-US" sz="1400" dirty="0" smtClean="0"/>
              <a:t>--Deepak Chopra</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4" descr="psyche.jpg"/>
          <p:cNvPicPr>
            <a:picLocks noChangeAspect="1"/>
          </p:cNvPicPr>
          <p:nvPr/>
        </p:nvPicPr>
        <p:blipFill>
          <a:blip r:embed="rId2"/>
          <a:srcRect/>
          <a:stretch>
            <a:fillRect/>
          </a:stretch>
        </p:blipFill>
        <p:spPr bwMode="auto">
          <a:xfrm>
            <a:off x="2362200" y="304800"/>
            <a:ext cx="4724400" cy="6037263"/>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Defense Mechanisms</a:t>
            </a:r>
            <a:endParaRPr lang="en-US" b="1" dirty="0">
              <a:solidFill>
                <a:srgbClr val="660066"/>
              </a:solidFill>
            </a:endParaRPr>
          </a:p>
        </p:txBody>
      </p:sp>
      <p:sp>
        <p:nvSpPr>
          <p:cNvPr id="3" name="Content Placeholder 2"/>
          <p:cNvSpPr>
            <a:spLocks noGrp="1"/>
          </p:cNvSpPr>
          <p:nvPr>
            <p:ph idx="1"/>
          </p:nvPr>
        </p:nvSpPr>
        <p:spPr>
          <a:xfrm>
            <a:off x="457200" y="1600200"/>
            <a:ext cx="4663710" cy="4525963"/>
          </a:xfrm>
        </p:spPr>
        <p:txBody>
          <a:bodyPr>
            <a:normAutofit fontScale="92500" lnSpcReduction="10000"/>
          </a:bodyPr>
          <a:lstStyle/>
          <a:p>
            <a:r>
              <a:rPr lang="en-US" dirty="0" smtClean="0"/>
              <a:t>The ego must protect you from threatening thoughts in our unconscious</a:t>
            </a:r>
          </a:p>
          <a:p>
            <a:r>
              <a:rPr lang="en-US" dirty="0" smtClean="0"/>
              <a:t>Enter “</a:t>
            </a:r>
            <a:r>
              <a:rPr lang="en-US" dirty="0" smtClean="0">
                <a:solidFill>
                  <a:srgbClr val="FF0000"/>
                </a:solidFill>
              </a:rPr>
              <a:t>defense mechanisms</a:t>
            </a:r>
            <a:r>
              <a:rPr lang="en-US" dirty="0" smtClean="0"/>
              <a:t>”</a:t>
            </a:r>
          </a:p>
          <a:p>
            <a:pPr lvl="1"/>
            <a:r>
              <a:rPr lang="en-US" dirty="0" smtClean="0"/>
              <a:t>Methods used to reduce or redirect anxiety by distorting reality</a:t>
            </a:r>
          </a:p>
          <a:p>
            <a:r>
              <a:rPr lang="en-US" dirty="0" smtClean="0"/>
              <a:t>You are usually unaware they are occurring</a:t>
            </a:r>
            <a:endParaRPr lang="en-US" dirty="0"/>
          </a:p>
        </p:txBody>
      </p:sp>
      <p:pic>
        <p:nvPicPr>
          <p:cNvPr id="4" name="Picture 3"/>
          <p:cNvPicPr>
            <a:picLocks noChangeAspect="1"/>
          </p:cNvPicPr>
          <p:nvPr/>
        </p:nvPicPr>
        <p:blipFill>
          <a:blip r:embed="rId2"/>
          <a:stretch>
            <a:fillRect/>
          </a:stretch>
        </p:blipFill>
        <p:spPr>
          <a:xfrm>
            <a:off x="5052456" y="1915789"/>
            <a:ext cx="3810000" cy="3810000"/>
          </a:xfrm>
          <a:prstGeom prst="rect">
            <a:avLst/>
          </a:prstGeom>
        </p:spPr>
      </p:pic>
      <p:sp>
        <p:nvSpPr>
          <p:cNvPr id="5" name="TextBox 4"/>
          <p:cNvSpPr txBox="1"/>
          <p:nvPr/>
        </p:nvSpPr>
        <p:spPr>
          <a:xfrm>
            <a:off x="5124951" y="6551262"/>
            <a:ext cx="4019049" cy="323165"/>
          </a:xfrm>
          <a:prstGeom prst="rect">
            <a:avLst/>
          </a:prstGeom>
          <a:noFill/>
        </p:spPr>
        <p:txBody>
          <a:bodyPr wrap="none" rtlCol="0">
            <a:spAutoFit/>
          </a:bodyPr>
          <a:lstStyle/>
          <a:p>
            <a:r>
              <a:rPr lang="en-US" sz="1500" u="sng" dirty="0" smtClean="0">
                <a:solidFill>
                  <a:srgbClr val="0000FF"/>
                </a:solidFill>
              </a:rPr>
              <a:t>http://</a:t>
            </a:r>
            <a:r>
              <a:rPr lang="en-US" sz="1500" u="sng" dirty="0" err="1" smtClean="0">
                <a:solidFill>
                  <a:srgbClr val="0000FF"/>
                </a:solidFill>
              </a:rPr>
              <a:t>www.youtube.com/watch?v</a:t>
            </a:r>
            <a:r>
              <a:rPr lang="en-US" sz="1500" u="sng" dirty="0" smtClean="0">
                <a:solidFill>
                  <a:srgbClr val="0000FF"/>
                </a:solidFill>
              </a:rPr>
              <a:t>=</a:t>
            </a:r>
            <a:r>
              <a:rPr lang="en-US" sz="1500" u="sng" dirty="0" err="1" smtClean="0">
                <a:solidFill>
                  <a:srgbClr val="0000FF"/>
                </a:solidFill>
              </a:rPr>
              <a:t>e-NP__ExSSE</a:t>
            </a:r>
            <a:endParaRPr lang="en-US" sz="1500" u="sng" dirty="0">
              <a:solidFill>
                <a:srgbClr val="0000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Scenario!</a:t>
            </a:r>
            <a:endParaRPr lang="en-US" b="1" dirty="0">
              <a:solidFill>
                <a:srgbClr val="660066"/>
              </a:solidFill>
            </a:endParaRPr>
          </a:p>
        </p:txBody>
      </p:sp>
      <p:sp>
        <p:nvSpPr>
          <p:cNvPr id="3" name="Content Placeholder 2"/>
          <p:cNvSpPr>
            <a:spLocks noGrp="1"/>
          </p:cNvSpPr>
          <p:nvPr>
            <p:ph idx="1"/>
          </p:nvPr>
        </p:nvSpPr>
        <p:spPr>
          <a:xfrm>
            <a:off x="457200" y="1600200"/>
            <a:ext cx="4109733" cy="4525963"/>
          </a:xfrm>
        </p:spPr>
        <p:txBody>
          <a:bodyPr/>
          <a:lstStyle/>
          <a:p>
            <a:r>
              <a:rPr lang="en-US" dirty="0" smtClean="0"/>
              <a:t>Quarterback of the football team, </a:t>
            </a:r>
            <a:r>
              <a:rPr lang="en-US" dirty="0" smtClean="0">
                <a:solidFill>
                  <a:srgbClr val="0000FF"/>
                </a:solidFill>
              </a:rPr>
              <a:t>Simon</a:t>
            </a:r>
            <a:r>
              <a:rPr lang="en-US" dirty="0" smtClean="0"/>
              <a:t>, is dating the head cheerleader, </a:t>
            </a:r>
            <a:r>
              <a:rPr lang="en-US" dirty="0" smtClean="0">
                <a:solidFill>
                  <a:srgbClr val="0000FF"/>
                </a:solidFill>
              </a:rPr>
              <a:t>Paula</a:t>
            </a:r>
            <a:r>
              <a:rPr lang="en-US" dirty="0" smtClean="0"/>
              <a:t>.</a:t>
            </a:r>
            <a:endParaRPr lang="en-US" dirty="0"/>
          </a:p>
        </p:txBody>
      </p:sp>
      <p:pic>
        <p:nvPicPr>
          <p:cNvPr id="4" name="Picture 3"/>
          <p:cNvPicPr>
            <a:picLocks noChangeAspect="1"/>
          </p:cNvPicPr>
          <p:nvPr/>
        </p:nvPicPr>
        <p:blipFill>
          <a:blip r:embed="rId2"/>
          <a:stretch>
            <a:fillRect/>
          </a:stretch>
        </p:blipFill>
        <p:spPr>
          <a:xfrm>
            <a:off x="5238124" y="1519140"/>
            <a:ext cx="2992877" cy="48315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a:xfrm>
            <a:off x="3472491" y="5642758"/>
            <a:ext cx="1572829" cy="707886"/>
          </a:xfrm>
          <a:prstGeom prst="rect">
            <a:avLst/>
          </a:prstGeom>
          <a:noFill/>
        </p:spPr>
        <p:txBody>
          <a:bodyPr wrap="none" rtlCol="0">
            <a:spAutoFit/>
          </a:bodyPr>
          <a:lstStyle/>
          <a:p>
            <a:r>
              <a:rPr lang="en-US" sz="4000" i="1" dirty="0" smtClean="0">
                <a:solidFill>
                  <a:srgbClr val="FF0000"/>
                </a:solidFill>
              </a:rPr>
              <a:t>Awe…</a:t>
            </a:r>
            <a:endParaRPr lang="en-US" sz="4000" i="1"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Scenario!</a:t>
            </a:r>
            <a:endParaRPr lang="en-US" b="1" dirty="0">
              <a:solidFill>
                <a:srgbClr val="660066"/>
              </a:solidFill>
            </a:endParaRPr>
          </a:p>
        </p:txBody>
      </p:sp>
      <p:sp>
        <p:nvSpPr>
          <p:cNvPr id="3" name="Content Placeholder 2"/>
          <p:cNvSpPr>
            <a:spLocks noGrp="1"/>
          </p:cNvSpPr>
          <p:nvPr>
            <p:ph idx="1"/>
          </p:nvPr>
        </p:nvSpPr>
        <p:spPr>
          <a:xfrm>
            <a:off x="457200" y="1600200"/>
            <a:ext cx="8229600" cy="1088285"/>
          </a:xfrm>
        </p:spPr>
        <p:txBody>
          <a:bodyPr/>
          <a:lstStyle/>
          <a:p>
            <a:r>
              <a:rPr lang="en-US" dirty="0" smtClean="0"/>
              <a:t>Paula dumps Simon and starts dating Ryan, from Chess Club.</a:t>
            </a:r>
            <a:endParaRPr lang="en-US" dirty="0"/>
          </a:p>
        </p:txBody>
      </p:sp>
      <p:pic>
        <p:nvPicPr>
          <p:cNvPr id="5" name="Picture 21" descr="http://t3.gstatic.com/images?q=tbn:ANd9GcSnvQsHxMXVfigPVXYOvdvHeYKFO3OeCc5S0X8z_ONG21T8Xn7zjg"/>
          <p:cNvPicPr>
            <a:picLocks noChangeAspect="1" noChangeArrowheads="1"/>
          </p:cNvPicPr>
          <p:nvPr/>
        </p:nvPicPr>
        <p:blipFill>
          <a:blip r:embed="rId2"/>
          <a:srcRect/>
          <a:stretch>
            <a:fillRect/>
          </a:stretch>
        </p:blipFill>
        <p:spPr bwMode="auto">
          <a:xfrm>
            <a:off x="3497188" y="3176295"/>
            <a:ext cx="2650617" cy="20261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27" descr="http://t2.gstatic.com/images?q=tbn:ANd9GcSOSDrI3tqrxKKXqx8_ZU1pJMeF0uWyOcdBSIrCZ8kvPoRQoQLDPTebdAM"/>
          <p:cNvPicPr>
            <a:picLocks noChangeAspect="1" noChangeArrowheads="1"/>
          </p:cNvPicPr>
          <p:nvPr/>
        </p:nvPicPr>
        <p:blipFill>
          <a:blip r:embed="rId3"/>
          <a:srcRect/>
          <a:stretch>
            <a:fillRect/>
          </a:stretch>
        </p:blipFill>
        <p:spPr bwMode="auto">
          <a:xfrm>
            <a:off x="6558408" y="2688485"/>
            <a:ext cx="2128392" cy="28378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p:cNvSpPr txBox="1"/>
          <p:nvPr/>
        </p:nvSpPr>
        <p:spPr>
          <a:xfrm>
            <a:off x="1175513" y="5971408"/>
            <a:ext cx="986718" cy="461665"/>
          </a:xfrm>
          <a:prstGeom prst="rect">
            <a:avLst/>
          </a:prstGeom>
          <a:noFill/>
        </p:spPr>
        <p:txBody>
          <a:bodyPr wrap="none" rtlCol="0">
            <a:spAutoFit/>
          </a:bodyPr>
          <a:lstStyle/>
          <a:p>
            <a:r>
              <a:rPr lang="en-US" sz="2400" b="1" dirty="0" smtClean="0"/>
              <a:t>Simon</a:t>
            </a:r>
            <a:endParaRPr lang="en-US" sz="2400" b="1" dirty="0"/>
          </a:p>
        </p:txBody>
      </p:sp>
      <p:sp>
        <p:nvSpPr>
          <p:cNvPr id="8" name="TextBox 7"/>
          <p:cNvSpPr txBox="1"/>
          <p:nvPr/>
        </p:nvSpPr>
        <p:spPr>
          <a:xfrm>
            <a:off x="4229142" y="5960135"/>
            <a:ext cx="887082" cy="461665"/>
          </a:xfrm>
          <a:prstGeom prst="rect">
            <a:avLst/>
          </a:prstGeom>
          <a:noFill/>
        </p:spPr>
        <p:txBody>
          <a:bodyPr wrap="none" rtlCol="0">
            <a:spAutoFit/>
          </a:bodyPr>
          <a:lstStyle/>
          <a:p>
            <a:r>
              <a:rPr lang="en-US" sz="2400" b="1" dirty="0" smtClean="0"/>
              <a:t>Paula</a:t>
            </a:r>
            <a:endParaRPr lang="en-US" sz="2400" b="1" dirty="0"/>
          </a:p>
        </p:txBody>
      </p:sp>
      <p:sp>
        <p:nvSpPr>
          <p:cNvPr id="9" name="TextBox 8"/>
          <p:cNvSpPr txBox="1"/>
          <p:nvPr/>
        </p:nvSpPr>
        <p:spPr>
          <a:xfrm>
            <a:off x="7309091" y="5960134"/>
            <a:ext cx="812843" cy="461665"/>
          </a:xfrm>
          <a:prstGeom prst="rect">
            <a:avLst/>
          </a:prstGeom>
          <a:noFill/>
        </p:spPr>
        <p:txBody>
          <a:bodyPr wrap="none" rtlCol="0">
            <a:spAutoFit/>
          </a:bodyPr>
          <a:lstStyle/>
          <a:p>
            <a:r>
              <a:rPr lang="en-US" sz="2400" b="1" dirty="0" smtClean="0"/>
              <a:t>Ryan</a:t>
            </a:r>
            <a:endParaRPr lang="en-US" sz="2400" b="1" dirty="0"/>
          </a:p>
        </p:txBody>
      </p:sp>
      <p:pic>
        <p:nvPicPr>
          <p:cNvPr id="11" name="Picture 10"/>
          <p:cNvPicPr>
            <a:picLocks noChangeAspect="1"/>
          </p:cNvPicPr>
          <p:nvPr/>
        </p:nvPicPr>
        <p:blipFill>
          <a:blip r:embed="rId4"/>
          <a:srcRect l="10623" r="15758"/>
          <a:stretch>
            <a:fillRect/>
          </a:stretch>
        </p:blipFill>
        <p:spPr>
          <a:xfrm>
            <a:off x="470713" y="2934567"/>
            <a:ext cx="2515360" cy="25625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Oval Callout 11"/>
          <p:cNvSpPr/>
          <p:nvPr/>
        </p:nvSpPr>
        <p:spPr>
          <a:xfrm>
            <a:off x="5647871" y="2418285"/>
            <a:ext cx="1499792" cy="918678"/>
          </a:xfrm>
          <a:prstGeom prst="wedgeEllipseCallout">
            <a:avLst>
              <a:gd name="adj1" fmla="val 38626"/>
              <a:gd name="adj2" fmla="val 55147"/>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Sup.</a:t>
            </a:r>
            <a:endParaRPr lang="en-US" dirty="0">
              <a:solidFill>
                <a:schemeClr val="tx1"/>
              </a:solidFill>
            </a:endParaRPr>
          </a:p>
        </p:txBody>
      </p:sp>
      <p:sp>
        <p:nvSpPr>
          <p:cNvPr id="13" name="Heart 12"/>
          <p:cNvSpPr/>
          <p:nvPr/>
        </p:nvSpPr>
        <p:spPr>
          <a:xfrm>
            <a:off x="5742455" y="3445043"/>
            <a:ext cx="324272" cy="351259"/>
          </a:xfrm>
          <a:prstGeom prst="hear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Heart 14"/>
          <p:cNvSpPr/>
          <p:nvPr/>
        </p:nvSpPr>
        <p:spPr>
          <a:xfrm>
            <a:off x="5580319" y="4110821"/>
            <a:ext cx="324272" cy="351259"/>
          </a:xfrm>
          <a:prstGeom prst="hear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1.) Repression</a:t>
            </a:r>
            <a:endParaRPr lang="en-US" b="1" dirty="0">
              <a:solidFill>
                <a:srgbClr val="660066"/>
              </a:solidFill>
            </a:endParaRPr>
          </a:p>
        </p:txBody>
      </p:sp>
      <p:sp>
        <p:nvSpPr>
          <p:cNvPr id="3" name="Content Placeholder 2"/>
          <p:cNvSpPr>
            <a:spLocks noGrp="1"/>
          </p:cNvSpPr>
          <p:nvPr>
            <p:ph idx="1"/>
          </p:nvPr>
        </p:nvSpPr>
        <p:spPr>
          <a:xfrm>
            <a:off x="457200" y="1600200"/>
            <a:ext cx="4123245" cy="4525963"/>
          </a:xfrm>
        </p:spPr>
        <p:txBody>
          <a:bodyPr>
            <a:normAutofit fontScale="92500" lnSpcReduction="20000"/>
          </a:bodyPr>
          <a:lstStyle/>
          <a:p>
            <a:r>
              <a:rPr lang="en-US" dirty="0" smtClean="0">
                <a:solidFill>
                  <a:srgbClr val="FF0000"/>
                </a:solidFill>
              </a:rPr>
              <a:t>Pushing thoughts into our unconscious.</a:t>
            </a:r>
          </a:p>
          <a:p>
            <a:r>
              <a:rPr lang="en-US" dirty="0" smtClean="0">
                <a:solidFill>
                  <a:srgbClr val="0000FF"/>
                </a:solidFill>
              </a:rPr>
              <a:t>When asked about Paula, Simon may say, “Who?  I’ve not thought about her for a while.”</a:t>
            </a:r>
          </a:p>
          <a:p>
            <a:r>
              <a:rPr lang="en-US" dirty="0" smtClean="0"/>
              <a:t>Why don’t we remember our Oedipus and Electra complexes?</a:t>
            </a:r>
            <a:endParaRPr lang="en-US" dirty="0"/>
          </a:p>
        </p:txBody>
      </p:sp>
      <p:pic>
        <p:nvPicPr>
          <p:cNvPr id="4" name="Picture 7" descr="http://t2.gstatic.com/images?q=tbn:ANd9GcRiBPaPDFl0Qt3N-p__RUCD9MtnLx_FmOSv7o_tYUii9i8ElSNZEQ"/>
          <p:cNvPicPr>
            <a:picLocks noChangeAspect="1" noChangeArrowheads="1"/>
          </p:cNvPicPr>
          <p:nvPr/>
        </p:nvPicPr>
        <p:blipFill>
          <a:blip r:embed="rId2"/>
          <a:srcRect b="10356"/>
          <a:stretch>
            <a:fillRect/>
          </a:stretch>
        </p:blipFill>
        <p:spPr bwMode="auto">
          <a:xfrm>
            <a:off x="4580445" y="2225934"/>
            <a:ext cx="4346575" cy="25701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2.) Projection</a:t>
            </a:r>
            <a:endParaRPr lang="en-US" b="1" dirty="0">
              <a:solidFill>
                <a:srgbClr val="660066"/>
              </a:solidFill>
            </a:endParaRPr>
          </a:p>
        </p:txBody>
      </p:sp>
      <p:sp>
        <p:nvSpPr>
          <p:cNvPr id="3" name="Content Placeholder 2"/>
          <p:cNvSpPr>
            <a:spLocks noGrp="1"/>
          </p:cNvSpPr>
          <p:nvPr>
            <p:ph idx="1"/>
          </p:nvPr>
        </p:nvSpPr>
        <p:spPr>
          <a:xfrm>
            <a:off x="4553420" y="1600200"/>
            <a:ext cx="4133379" cy="4722467"/>
          </a:xfrm>
        </p:spPr>
        <p:txBody>
          <a:bodyPr>
            <a:normAutofit fontScale="92500" lnSpcReduction="20000"/>
          </a:bodyPr>
          <a:lstStyle/>
          <a:p>
            <a:r>
              <a:rPr lang="en-US" dirty="0" smtClean="0">
                <a:solidFill>
                  <a:srgbClr val="FF0000"/>
                </a:solidFill>
              </a:rPr>
              <a:t>Disguises threatening impulses by attributing them to others.  </a:t>
            </a:r>
            <a:r>
              <a:rPr lang="en-US" dirty="0" smtClean="0"/>
              <a:t>Thus, “She doesn’t trust me” may really be “I don’t trust myself”</a:t>
            </a:r>
          </a:p>
          <a:p>
            <a:r>
              <a:rPr lang="en-US" dirty="0" smtClean="0">
                <a:solidFill>
                  <a:srgbClr val="0000FF"/>
                </a:solidFill>
              </a:rPr>
              <a:t>Simon insists that Paula doesn’t trust him and that is the problem but Simon really doesn’t trust himself.</a:t>
            </a:r>
            <a:endParaRPr lang="en-US" dirty="0">
              <a:solidFill>
                <a:srgbClr val="0000FF"/>
              </a:solidFill>
            </a:endParaRPr>
          </a:p>
        </p:txBody>
      </p:sp>
      <p:pic>
        <p:nvPicPr>
          <p:cNvPr id="4" name="Picture 3"/>
          <p:cNvPicPr>
            <a:picLocks noChangeAspect="1"/>
          </p:cNvPicPr>
          <p:nvPr/>
        </p:nvPicPr>
        <p:blipFill>
          <a:blip r:embed="rId2"/>
          <a:stretch>
            <a:fillRect/>
          </a:stretch>
        </p:blipFill>
        <p:spPr>
          <a:xfrm>
            <a:off x="474204" y="1796388"/>
            <a:ext cx="3781962" cy="24960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9" descr="http://t3.gstatic.com/images?q=tbn:ANd9GcSDpPupTT1k-xa8RaHcq3ahlWtlz5xj-g1jHX2qm-0RjRc-UMor"/>
          <p:cNvPicPr>
            <a:picLocks noChangeAspect="1" noChangeArrowheads="1"/>
          </p:cNvPicPr>
          <p:nvPr/>
        </p:nvPicPr>
        <p:blipFill>
          <a:blip r:embed="rId3"/>
          <a:srcRect/>
          <a:stretch>
            <a:fillRect/>
          </a:stretch>
        </p:blipFill>
        <p:spPr bwMode="auto">
          <a:xfrm>
            <a:off x="1065224" y="4731992"/>
            <a:ext cx="2876550" cy="1590675"/>
          </a:xfrm>
          <a:prstGeom prst="ellipse">
            <a:avLst/>
          </a:prstGeom>
          <a:ln w="635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Personality</a:t>
            </a:r>
            <a:endParaRPr lang="en-US" b="1" dirty="0">
              <a:solidFill>
                <a:srgbClr val="660066"/>
              </a:solidFill>
            </a:endParaRPr>
          </a:p>
        </p:txBody>
      </p:sp>
      <p:sp>
        <p:nvSpPr>
          <p:cNvPr id="3" name="Content Placeholder 2"/>
          <p:cNvSpPr>
            <a:spLocks noGrp="1"/>
          </p:cNvSpPr>
          <p:nvPr>
            <p:ph idx="1"/>
          </p:nvPr>
        </p:nvSpPr>
        <p:spPr/>
        <p:txBody>
          <a:bodyPr/>
          <a:lstStyle/>
          <a:p>
            <a:r>
              <a:rPr lang="en-US" dirty="0" smtClean="0"/>
              <a:t>“Characteristic pattern of thinking, feeling, and acting”</a:t>
            </a:r>
          </a:p>
        </p:txBody>
      </p:sp>
      <p:graphicFrame>
        <p:nvGraphicFramePr>
          <p:cNvPr id="5" name="Diagram 4"/>
          <p:cNvGraphicFramePr/>
          <p:nvPr/>
        </p:nvGraphicFramePr>
        <p:xfrm>
          <a:off x="131953" y="1336135"/>
          <a:ext cx="8939884" cy="5855899"/>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3.) Displacement</a:t>
            </a:r>
            <a:endParaRPr lang="en-US" b="1" dirty="0">
              <a:solidFill>
                <a:srgbClr val="660066"/>
              </a:solidFill>
            </a:endParaRPr>
          </a:p>
        </p:txBody>
      </p:sp>
      <p:sp>
        <p:nvSpPr>
          <p:cNvPr id="3" name="Content Placeholder 2"/>
          <p:cNvSpPr>
            <a:spLocks noGrp="1"/>
          </p:cNvSpPr>
          <p:nvPr>
            <p:ph idx="1"/>
          </p:nvPr>
        </p:nvSpPr>
        <p:spPr>
          <a:xfrm>
            <a:off x="457200" y="1600200"/>
            <a:ext cx="8229600" cy="3114781"/>
          </a:xfrm>
        </p:spPr>
        <p:txBody>
          <a:bodyPr>
            <a:normAutofit fontScale="92500" lnSpcReduction="20000"/>
          </a:bodyPr>
          <a:lstStyle/>
          <a:p>
            <a:r>
              <a:rPr lang="en-US" dirty="0" smtClean="0">
                <a:solidFill>
                  <a:srgbClr val="FF0000"/>
                </a:solidFill>
              </a:rPr>
              <a:t>Redirecting one’s feelings toward another person or object.</a:t>
            </a:r>
          </a:p>
          <a:p>
            <a:r>
              <a:rPr lang="en-US" dirty="0" smtClean="0"/>
              <a:t>Often displaced on less threatening things.</a:t>
            </a:r>
          </a:p>
          <a:p>
            <a:r>
              <a:rPr lang="en-US" dirty="0" smtClean="0">
                <a:solidFill>
                  <a:srgbClr val="0000FF"/>
                </a:solidFill>
              </a:rPr>
              <a:t>Children who fear expressing anger against their parents may displace it by kicking the family pet.</a:t>
            </a:r>
          </a:p>
          <a:p>
            <a:r>
              <a:rPr lang="en-US" dirty="0" smtClean="0">
                <a:solidFill>
                  <a:srgbClr val="0000FF"/>
                </a:solidFill>
              </a:rPr>
              <a:t>Student upset over a test score may snap on a friend.</a:t>
            </a:r>
            <a:endParaRPr lang="en-US" dirty="0">
              <a:solidFill>
                <a:srgbClr val="0000FF"/>
              </a:solidFill>
            </a:endParaRPr>
          </a:p>
        </p:txBody>
      </p:sp>
      <p:pic>
        <p:nvPicPr>
          <p:cNvPr id="4" name="Picture 7" descr="external image cool-cartoon-1068520.png"/>
          <p:cNvPicPr>
            <a:picLocks noChangeAspect="1" noChangeArrowheads="1"/>
          </p:cNvPicPr>
          <p:nvPr/>
        </p:nvPicPr>
        <p:blipFill>
          <a:blip r:embed="rId2"/>
          <a:srcRect t="7534"/>
          <a:stretch>
            <a:fillRect/>
          </a:stretch>
        </p:blipFill>
        <p:spPr bwMode="auto">
          <a:xfrm>
            <a:off x="2163916" y="4159505"/>
            <a:ext cx="6767275" cy="2537006"/>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4.) Reaction Formation</a:t>
            </a:r>
            <a:endParaRPr lang="en-US" b="1" dirty="0">
              <a:solidFill>
                <a:srgbClr val="660066"/>
              </a:solidFill>
            </a:endParaRPr>
          </a:p>
        </p:txBody>
      </p:sp>
      <p:sp>
        <p:nvSpPr>
          <p:cNvPr id="3" name="Content Placeholder 2"/>
          <p:cNvSpPr>
            <a:spLocks noGrp="1"/>
          </p:cNvSpPr>
          <p:nvPr>
            <p:ph idx="1"/>
          </p:nvPr>
        </p:nvSpPr>
        <p:spPr>
          <a:xfrm>
            <a:off x="457200" y="1600200"/>
            <a:ext cx="4109733" cy="4525963"/>
          </a:xfrm>
        </p:spPr>
        <p:txBody>
          <a:bodyPr>
            <a:normAutofit fontScale="92500" lnSpcReduction="20000"/>
          </a:bodyPr>
          <a:lstStyle/>
          <a:p>
            <a:r>
              <a:rPr lang="en-US" dirty="0" smtClean="0"/>
              <a:t>Cootie stage in Freud’s Latent Development</a:t>
            </a:r>
          </a:p>
          <a:p>
            <a:r>
              <a:rPr lang="en-US" dirty="0" smtClean="0">
                <a:solidFill>
                  <a:srgbClr val="FF0000"/>
                </a:solidFill>
              </a:rPr>
              <a:t>Process of pushing away threatening impulses by making unacceptable impulses look like their opposites.</a:t>
            </a:r>
          </a:p>
          <a:p>
            <a:r>
              <a:rPr lang="en-US" dirty="0" smtClean="0">
                <a:solidFill>
                  <a:srgbClr val="0000FF"/>
                </a:solidFill>
              </a:rPr>
              <a:t>“I hate Paula” but really means “I love Paula”</a:t>
            </a:r>
            <a:endParaRPr lang="en-US" dirty="0">
              <a:solidFill>
                <a:srgbClr val="0000FF"/>
              </a:solidFill>
            </a:endParaRPr>
          </a:p>
        </p:txBody>
      </p:sp>
      <p:pic>
        <p:nvPicPr>
          <p:cNvPr id="4" name="Picture 7" descr="http://media.cleveland.com/tv_blog/photo/paulasimonjpg-aaad4d8741fb60dd_medium.jpg"/>
          <p:cNvPicPr>
            <a:picLocks noChangeAspect="1" noChangeArrowheads="1"/>
          </p:cNvPicPr>
          <p:nvPr/>
        </p:nvPicPr>
        <p:blipFill>
          <a:blip r:embed="rId2"/>
          <a:srcRect/>
          <a:stretch>
            <a:fillRect/>
          </a:stretch>
        </p:blipFill>
        <p:spPr bwMode="auto">
          <a:xfrm>
            <a:off x="4566933" y="1981199"/>
            <a:ext cx="4374595" cy="32625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5.) Regression</a:t>
            </a:r>
            <a:endParaRPr lang="en-US" b="1" dirty="0">
              <a:solidFill>
                <a:srgbClr val="660066"/>
              </a:solidFill>
            </a:endParaRPr>
          </a:p>
        </p:txBody>
      </p:sp>
      <p:sp>
        <p:nvSpPr>
          <p:cNvPr id="3" name="Content Placeholder 2"/>
          <p:cNvSpPr>
            <a:spLocks noGrp="1"/>
          </p:cNvSpPr>
          <p:nvPr>
            <p:ph idx="1"/>
          </p:nvPr>
        </p:nvSpPr>
        <p:spPr>
          <a:xfrm>
            <a:off x="4553420" y="1600200"/>
            <a:ext cx="4133379" cy="4525963"/>
          </a:xfrm>
        </p:spPr>
        <p:txBody>
          <a:bodyPr>
            <a:normAutofit fontScale="85000" lnSpcReduction="10000"/>
          </a:bodyPr>
          <a:lstStyle/>
          <a:p>
            <a:r>
              <a:rPr lang="en-US" dirty="0" smtClean="0">
                <a:solidFill>
                  <a:srgbClr val="FF0000"/>
                </a:solidFill>
              </a:rPr>
              <a:t>Returning to an earlier, comforting form of behavior</a:t>
            </a:r>
          </a:p>
          <a:p>
            <a:r>
              <a:rPr lang="en-US" dirty="0" smtClean="0">
                <a:solidFill>
                  <a:srgbClr val="0000FF"/>
                </a:solidFill>
              </a:rPr>
              <a:t>Simon throws a temper tantrum when Paula breaks up with him.</a:t>
            </a:r>
          </a:p>
          <a:p>
            <a:r>
              <a:rPr lang="en-US" dirty="0" smtClean="0">
                <a:solidFill>
                  <a:srgbClr val="0000FF"/>
                </a:solidFill>
              </a:rPr>
              <a:t>Brandon begins to sleep with a stuffed animal from his childhood to cope with his mother passing.</a:t>
            </a:r>
            <a:endParaRPr lang="en-US" dirty="0">
              <a:solidFill>
                <a:srgbClr val="0000FF"/>
              </a:solidFill>
            </a:endParaRPr>
          </a:p>
        </p:txBody>
      </p:sp>
      <p:pic>
        <p:nvPicPr>
          <p:cNvPr id="4" name="Picture 11" descr="http://blog.brooksgibbs.com/Portals/64504/images/Bully%20Simon%20Cowell-resized-600.jpg"/>
          <p:cNvPicPr>
            <a:picLocks noChangeAspect="1" noChangeArrowheads="1"/>
          </p:cNvPicPr>
          <p:nvPr/>
        </p:nvPicPr>
        <p:blipFill>
          <a:blip r:embed="rId2"/>
          <a:srcRect/>
          <a:stretch>
            <a:fillRect/>
          </a:stretch>
        </p:blipFill>
        <p:spPr bwMode="auto">
          <a:xfrm>
            <a:off x="228600" y="1556613"/>
            <a:ext cx="4135659" cy="30384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Content Placeholder 4" descr="geoff-stuffed-animal.jpg"/>
          <p:cNvPicPr>
            <a:picLocks noChangeAspect="1"/>
          </p:cNvPicPr>
          <p:nvPr/>
        </p:nvPicPr>
        <p:blipFill>
          <a:blip r:embed="rId3"/>
          <a:srcRect/>
          <a:stretch>
            <a:fillRect/>
          </a:stretch>
        </p:blipFill>
        <p:spPr bwMode="auto">
          <a:xfrm>
            <a:off x="1297118" y="4796040"/>
            <a:ext cx="1473812" cy="1965082"/>
          </a:xfrm>
          <a:prstGeom prst="rect">
            <a:avLst/>
          </a:prstGeom>
          <a:ln>
            <a:noFill/>
          </a:ln>
          <a:effectLst>
            <a:softEdge rad="112500"/>
          </a:effectLst>
        </p:spPr>
      </p:pic>
      <p:sp>
        <p:nvSpPr>
          <p:cNvPr id="6" name="TextBox 5"/>
          <p:cNvSpPr txBox="1"/>
          <p:nvPr/>
        </p:nvSpPr>
        <p:spPr>
          <a:xfrm>
            <a:off x="2770930" y="5444519"/>
            <a:ext cx="1932140" cy="369332"/>
          </a:xfrm>
          <a:prstGeom prst="rect">
            <a:avLst/>
          </a:prstGeom>
          <a:noFill/>
        </p:spPr>
        <p:txBody>
          <a:bodyPr wrap="none" rtlCol="0">
            <a:spAutoFit/>
          </a:bodyPr>
          <a:lstStyle/>
          <a:p>
            <a:r>
              <a:rPr lang="en-US" dirty="0" err="1" smtClean="0">
                <a:sym typeface="Wingdings"/>
              </a:rPr>
              <a:t></a:t>
            </a:r>
            <a:r>
              <a:rPr lang="en-US" dirty="0" smtClean="0">
                <a:sym typeface="Wingdings"/>
              </a:rPr>
              <a:t> That’s Brandon.</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Practice!</a:t>
            </a:r>
            <a:endParaRPr lang="en-US" b="1" dirty="0">
              <a:solidFill>
                <a:srgbClr val="660066"/>
              </a:solidFill>
            </a:endParaRPr>
          </a:p>
        </p:txBody>
      </p:sp>
      <p:sp>
        <p:nvSpPr>
          <p:cNvPr id="3" name="Content Placeholder 2"/>
          <p:cNvSpPr>
            <a:spLocks noGrp="1"/>
          </p:cNvSpPr>
          <p:nvPr>
            <p:ph idx="1"/>
          </p:nvPr>
        </p:nvSpPr>
        <p:spPr/>
        <p:txBody>
          <a:bodyPr/>
          <a:lstStyle/>
          <a:p>
            <a:r>
              <a:rPr lang="en-US" dirty="0" smtClean="0"/>
              <a:t>Have </a:t>
            </a:r>
            <a:r>
              <a:rPr lang="en-US" dirty="0" smtClean="0">
                <a:solidFill>
                  <a:srgbClr val="000000"/>
                </a:solidFill>
              </a:rPr>
              <a:t>Freudian </a:t>
            </a:r>
            <a:r>
              <a:rPr lang="en-US" dirty="0" smtClean="0"/>
              <a:t>concepts registered in your </a:t>
            </a:r>
            <a:r>
              <a:rPr lang="en-US" dirty="0" smtClean="0">
                <a:solidFill>
                  <a:srgbClr val="000000"/>
                </a:solidFill>
              </a:rPr>
              <a:t>unconscious</a:t>
            </a:r>
            <a:r>
              <a:rPr lang="en-US" dirty="0" smtClean="0"/>
              <a:t>?  Which Freudian </a:t>
            </a:r>
            <a:r>
              <a:rPr lang="en-US" dirty="0" smtClean="0">
                <a:solidFill>
                  <a:srgbClr val="FF0000"/>
                </a:solidFill>
              </a:rPr>
              <a:t>defense mechanisms </a:t>
            </a:r>
            <a:r>
              <a:rPr lang="en-US" dirty="0" smtClean="0"/>
              <a:t>do the following suggest?</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328" y="337749"/>
            <a:ext cx="8336679" cy="6114951"/>
          </a:xfrm>
        </p:spPr>
        <p:txBody>
          <a:bodyPr>
            <a:normAutofit fontScale="92500" lnSpcReduction="20000"/>
          </a:bodyPr>
          <a:lstStyle/>
          <a:p>
            <a:pPr marL="514350" indent="-514350">
              <a:buFont typeface="+mj-lt"/>
              <a:buAutoNum type="arabicPeriod"/>
            </a:pPr>
            <a:r>
              <a:rPr lang="en-US" dirty="0" smtClean="0">
                <a:solidFill>
                  <a:srgbClr val="FF0000"/>
                </a:solidFill>
              </a:rPr>
              <a:t>A 6-year-old boy who moves to a new city starts sucking his thumb.</a:t>
            </a:r>
          </a:p>
          <a:p>
            <a:pPr marL="514350" indent="-514350">
              <a:buFont typeface="+mj-lt"/>
              <a:buAutoNum type="arabicPeriod"/>
            </a:pPr>
            <a:r>
              <a:rPr lang="en-US" dirty="0" smtClean="0"/>
              <a:t>An alcoholic storms out of his </a:t>
            </a:r>
            <a:r>
              <a:rPr lang="en-US" dirty="0" smtClean="0"/>
              <a:t>intervention because “</a:t>
            </a:r>
            <a:r>
              <a:rPr lang="en-US" i="1" dirty="0" smtClean="0"/>
              <a:t>he doesn’t have a damn drinking problem!</a:t>
            </a:r>
            <a:r>
              <a:rPr lang="en-US" dirty="0" smtClean="0"/>
              <a:t>”</a:t>
            </a:r>
            <a:endParaRPr lang="en-US" dirty="0" smtClean="0"/>
          </a:p>
          <a:p>
            <a:pPr marL="514350" indent="-514350">
              <a:buFont typeface="+mj-lt"/>
              <a:buAutoNum type="arabicPeriod"/>
            </a:pPr>
            <a:r>
              <a:rPr lang="en-US" dirty="0" smtClean="0">
                <a:solidFill>
                  <a:srgbClr val="FF0000"/>
                </a:solidFill>
              </a:rPr>
              <a:t>A man who is angry at his boss shouts at his kids for making noise.</a:t>
            </a:r>
          </a:p>
          <a:p>
            <a:pPr marL="514350" indent="-514350">
              <a:buFont typeface="+mj-lt"/>
              <a:buAutoNum type="arabicPeriod"/>
            </a:pPr>
            <a:r>
              <a:rPr lang="en-US" dirty="0" smtClean="0"/>
              <a:t>A woman whose father was cruel to </a:t>
            </a:r>
          </a:p>
          <a:p>
            <a:pPr marL="514350" indent="-514350">
              <a:buNone/>
            </a:pPr>
            <a:r>
              <a:rPr lang="en-US" dirty="0" smtClean="0"/>
              <a:t>      </a:t>
            </a:r>
            <a:r>
              <a:rPr lang="en-US" dirty="0" smtClean="0"/>
              <a:t>her when she was little </a:t>
            </a:r>
            <a:r>
              <a:rPr lang="en-US" dirty="0" smtClean="0"/>
              <a:t>insists over </a:t>
            </a:r>
          </a:p>
          <a:p>
            <a:pPr marL="514350" indent="-514350">
              <a:buNone/>
            </a:pPr>
            <a:r>
              <a:rPr lang="en-US" dirty="0" smtClean="0"/>
              <a:t>      and over that she loves him dearly.</a:t>
            </a:r>
          </a:p>
          <a:p>
            <a:pPr marL="514350" indent="-514350">
              <a:buFont typeface="+mj-lt"/>
              <a:buAutoNum type="arabicPeriod" startAt="5"/>
            </a:pPr>
            <a:r>
              <a:rPr lang="en-US" dirty="0" smtClean="0">
                <a:solidFill>
                  <a:srgbClr val="FF0000"/>
                </a:solidFill>
              </a:rPr>
              <a:t>A racist justifies segregation by saying</a:t>
            </a:r>
          </a:p>
          <a:p>
            <a:pPr marL="514350" indent="-514350">
              <a:buNone/>
            </a:pPr>
            <a:r>
              <a:rPr lang="en-US" dirty="0" smtClean="0">
                <a:solidFill>
                  <a:srgbClr val="FF0000"/>
                </a:solidFill>
              </a:rPr>
              <a:t>      </a:t>
            </a:r>
            <a:r>
              <a:rPr lang="en-US" dirty="0" smtClean="0">
                <a:solidFill>
                  <a:srgbClr val="FF0000"/>
                </a:solidFill>
              </a:rPr>
              <a:t>that black men are only interested </a:t>
            </a:r>
          </a:p>
          <a:p>
            <a:pPr marL="514350" indent="-514350">
              <a:buNone/>
            </a:pPr>
            <a:r>
              <a:rPr lang="en-US" dirty="0" smtClean="0">
                <a:solidFill>
                  <a:srgbClr val="FF0000"/>
                </a:solidFill>
              </a:rPr>
              <a:t>       </a:t>
            </a:r>
            <a:r>
              <a:rPr lang="en-US" dirty="0" smtClean="0">
                <a:solidFill>
                  <a:srgbClr val="FF0000"/>
                </a:solidFill>
              </a:rPr>
              <a:t>in sex with white </a:t>
            </a:r>
            <a:r>
              <a:rPr lang="en-US" dirty="0" smtClean="0">
                <a:solidFill>
                  <a:srgbClr val="FF0000"/>
                </a:solidFill>
              </a:rPr>
              <a:t>women.</a:t>
            </a:r>
            <a:endParaRPr lang="en-US" dirty="0" smtClean="0">
              <a:solidFill>
                <a:srgbClr val="FF0000"/>
              </a:solidFill>
            </a:endParaRPr>
          </a:p>
          <a:p>
            <a:pPr marL="514350" indent="-514350">
              <a:buFont typeface="+mj-lt"/>
              <a:buAutoNum type="arabicPeriod"/>
            </a:pPr>
            <a:endParaRPr lang="en-US" dirty="0"/>
          </a:p>
        </p:txBody>
      </p:sp>
      <p:pic>
        <p:nvPicPr>
          <p:cNvPr id="5" name="Picture 4"/>
          <p:cNvPicPr>
            <a:picLocks noChangeAspect="1"/>
          </p:cNvPicPr>
          <p:nvPr/>
        </p:nvPicPr>
        <p:blipFill>
          <a:blip r:embed="rId2"/>
          <a:stretch>
            <a:fillRect/>
          </a:stretch>
        </p:blipFill>
        <p:spPr>
          <a:xfrm>
            <a:off x="6778457" y="3223675"/>
            <a:ext cx="2176375" cy="355326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How’d You Do??</a:t>
            </a:r>
            <a:endParaRPr lang="en-US" b="1" dirty="0">
              <a:solidFill>
                <a:srgbClr val="660066"/>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solidFill>
                  <a:srgbClr val="FF0000"/>
                </a:solidFill>
              </a:rPr>
              <a:t>Regression</a:t>
            </a:r>
          </a:p>
          <a:p>
            <a:pPr marL="514350" indent="-514350">
              <a:buFont typeface="+mj-lt"/>
              <a:buAutoNum type="arabicPeriod"/>
            </a:pPr>
            <a:r>
              <a:rPr lang="en-US" dirty="0" smtClean="0"/>
              <a:t>Denial</a:t>
            </a:r>
          </a:p>
          <a:p>
            <a:pPr marL="514350" indent="-514350">
              <a:buFont typeface="+mj-lt"/>
              <a:buAutoNum type="arabicPeriod"/>
            </a:pPr>
            <a:r>
              <a:rPr lang="en-US" dirty="0" smtClean="0">
                <a:solidFill>
                  <a:srgbClr val="FF0000"/>
                </a:solidFill>
              </a:rPr>
              <a:t>Displacement</a:t>
            </a:r>
          </a:p>
          <a:p>
            <a:pPr marL="514350" indent="-514350">
              <a:buFont typeface="+mj-lt"/>
              <a:buAutoNum type="arabicPeriod"/>
            </a:pPr>
            <a:r>
              <a:rPr lang="en-US" dirty="0" smtClean="0"/>
              <a:t>Reaction Formation</a:t>
            </a:r>
          </a:p>
          <a:p>
            <a:pPr marL="514350" indent="-514350">
              <a:buFont typeface="+mj-lt"/>
              <a:buAutoNum type="arabicPeriod"/>
            </a:pPr>
            <a:r>
              <a:rPr lang="en-US" dirty="0" smtClean="0">
                <a:solidFill>
                  <a:srgbClr val="FF0000"/>
                </a:solidFill>
              </a:rPr>
              <a:t>Projection</a:t>
            </a:r>
            <a:endParaRPr lang="en-US" dirty="0">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6.) Denial</a:t>
            </a:r>
            <a:endParaRPr lang="en-US" b="1" dirty="0">
              <a:solidFill>
                <a:srgbClr val="660066"/>
              </a:solidFill>
            </a:endParaRPr>
          </a:p>
        </p:txBody>
      </p:sp>
      <p:sp>
        <p:nvSpPr>
          <p:cNvPr id="3" name="Content Placeholder 2"/>
          <p:cNvSpPr>
            <a:spLocks noGrp="1"/>
          </p:cNvSpPr>
          <p:nvPr>
            <p:ph idx="1"/>
          </p:nvPr>
        </p:nvSpPr>
        <p:spPr>
          <a:xfrm>
            <a:off x="457200" y="1600200"/>
            <a:ext cx="4150268" cy="4525963"/>
          </a:xfrm>
        </p:spPr>
        <p:txBody>
          <a:bodyPr/>
          <a:lstStyle/>
          <a:p>
            <a:r>
              <a:rPr lang="en-US" dirty="0" smtClean="0">
                <a:solidFill>
                  <a:srgbClr val="FF0000"/>
                </a:solidFill>
              </a:rPr>
              <a:t>Not accepting the ego-threatening truth</a:t>
            </a:r>
          </a:p>
          <a:p>
            <a:r>
              <a:rPr lang="en-US" dirty="0" smtClean="0">
                <a:solidFill>
                  <a:srgbClr val="0000FF"/>
                </a:solidFill>
              </a:rPr>
              <a:t>Simon may act like he is still together with Paula.  He may hang out by her locker and plan dates with her.</a:t>
            </a:r>
            <a:endParaRPr lang="en-US" dirty="0">
              <a:solidFill>
                <a:srgbClr val="0000FF"/>
              </a:solidFill>
            </a:endParaRPr>
          </a:p>
        </p:txBody>
      </p:sp>
      <p:pic>
        <p:nvPicPr>
          <p:cNvPr id="4" name="Picture 3"/>
          <p:cNvPicPr>
            <a:picLocks noChangeAspect="1"/>
          </p:cNvPicPr>
          <p:nvPr/>
        </p:nvPicPr>
        <p:blipFill>
          <a:blip r:embed="rId2"/>
          <a:stretch>
            <a:fillRect/>
          </a:stretch>
        </p:blipFill>
        <p:spPr>
          <a:xfrm>
            <a:off x="4607073" y="2012986"/>
            <a:ext cx="4387394" cy="374092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Critics of Freud…</a:t>
            </a:r>
            <a:endParaRPr lang="en-US" b="1" dirty="0">
              <a:solidFill>
                <a:srgbClr val="660066"/>
              </a:solidFill>
            </a:endParaRPr>
          </a:p>
        </p:txBody>
      </p:sp>
      <p:sp>
        <p:nvSpPr>
          <p:cNvPr id="3" name="Content Placeholder 2"/>
          <p:cNvSpPr>
            <a:spLocks noGrp="1"/>
          </p:cNvSpPr>
          <p:nvPr>
            <p:ph idx="1"/>
          </p:nvPr>
        </p:nvSpPr>
        <p:spPr>
          <a:xfrm>
            <a:off x="2067280" y="1600200"/>
            <a:ext cx="6619520" cy="4525963"/>
          </a:xfrm>
        </p:spPr>
        <p:txBody>
          <a:bodyPr>
            <a:normAutofit lnSpcReduction="10000"/>
          </a:bodyPr>
          <a:lstStyle/>
          <a:p>
            <a:r>
              <a:rPr lang="en-US" dirty="0" smtClean="0"/>
              <a:t>Carl Jung believed we also have a collective unconscious, a reservoir of images derived from our species universal experiences.  This collective unconscious explains why for many people spiritual concerns are deeply rooted and why people in different cultures share certain myths and images, such as the mother as a symbol of nurturance.</a:t>
            </a:r>
            <a:endParaRPr lang="en-US" dirty="0"/>
          </a:p>
        </p:txBody>
      </p:sp>
      <p:pic>
        <p:nvPicPr>
          <p:cNvPr id="4" name="Picture 3" descr="KarenHorney.jpg"/>
          <p:cNvPicPr>
            <a:picLocks noChangeAspect="1"/>
          </p:cNvPicPr>
          <p:nvPr/>
        </p:nvPicPr>
        <p:blipFill>
          <a:blip r:embed="rId2"/>
          <a:srcRect/>
          <a:stretch>
            <a:fillRect/>
          </a:stretch>
        </p:blipFill>
        <p:spPr bwMode="auto">
          <a:xfrm>
            <a:off x="457200" y="1600200"/>
            <a:ext cx="1524000" cy="1933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Psychoanalysis Today</a:t>
            </a:r>
            <a:endParaRPr lang="en-US" b="1" dirty="0">
              <a:solidFill>
                <a:srgbClr val="660066"/>
              </a:solidFill>
            </a:endParaRPr>
          </a:p>
        </p:txBody>
      </p:sp>
      <p:sp>
        <p:nvSpPr>
          <p:cNvPr id="3" name="Content Placeholder 2"/>
          <p:cNvSpPr>
            <a:spLocks noGrp="1"/>
          </p:cNvSpPr>
          <p:nvPr>
            <p:ph idx="1"/>
          </p:nvPr>
        </p:nvSpPr>
        <p:spPr/>
        <p:txBody>
          <a:bodyPr/>
          <a:lstStyle/>
          <a:p>
            <a:r>
              <a:rPr lang="en-US" dirty="0" smtClean="0"/>
              <a:t>Couch sitting</a:t>
            </a:r>
          </a:p>
          <a:p>
            <a:r>
              <a:rPr lang="en-US" dirty="0" smtClean="0"/>
              <a:t>Transference is likely to happy</a:t>
            </a:r>
          </a:p>
          <a:p>
            <a:r>
              <a:rPr lang="en-US" dirty="0" smtClean="0"/>
              <a:t>The idea is to delve into your unconscious</a:t>
            </a:r>
          </a:p>
          <a:p>
            <a:r>
              <a:rPr lang="en-US" dirty="0" smtClean="0"/>
              <a:t>Pull out </a:t>
            </a:r>
            <a:r>
              <a:rPr lang="en-US" dirty="0" smtClean="0">
                <a:solidFill>
                  <a:srgbClr val="FF0000"/>
                </a:solidFill>
              </a:rPr>
              <a:t>Manifest Content</a:t>
            </a:r>
          </a:p>
          <a:p>
            <a:r>
              <a:rPr lang="en-US" dirty="0" smtClean="0"/>
              <a:t>Then talk about the </a:t>
            </a:r>
            <a:r>
              <a:rPr lang="en-US" dirty="0" smtClean="0">
                <a:solidFill>
                  <a:srgbClr val="FF0000"/>
                </a:solidFill>
              </a:rPr>
              <a:t>Latent Content</a:t>
            </a:r>
            <a:endParaRPr lang="en-US" dirty="0">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Getting into the Unconscious</a:t>
            </a:r>
            <a:endParaRPr lang="en-US" b="1" dirty="0">
              <a:solidFill>
                <a:srgbClr val="660066"/>
              </a:solidFill>
            </a:endParaRPr>
          </a:p>
        </p:txBody>
      </p:sp>
      <p:sp>
        <p:nvSpPr>
          <p:cNvPr id="3" name="Content Placeholder 2"/>
          <p:cNvSpPr>
            <a:spLocks noGrp="1"/>
          </p:cNvSpPr>
          <p:nvPr>
            <p:ph idx="1"/>
          </p:nvPr>
        </p:nvSpPr>
        <p:spPr/>
        <p:txBody>
          <a:bodyPr/>
          <a:lstStyle/>
          <a:p>
            <a:r>
              <a:rPr lang="en-US" dirty="0" smtClean="0">
                <a:solidFill>
                  <a:srgbClr val="FF0000"/>
                </a:solidFill>
              </a:rPr>
              <a:t>Hypnosis</a:t>
            </a:r>
          </a:p>
          <a:p>
            <a:r>
              <a:rPr lang="en-US" dirty="0" smtClean="0"/>
              <a:t>Dream Interpretation</a:t>
            </a:r>
          </a:p>
          <a:p>
            <a:r>
              <a:rPr lang="en-US" dirty="0" smtClean="0">
                <a:solidFill>
                  <a:srgbClr val="FF0000"/>
                </a:solidFill>
              </a:rPr>
              <a:t>Free Association</a:t>
            </a:r>
          </a:p>
          <a:p>
            <a:pPr lvl="1"/>
            <a:r>
              <a:rPr lang="en-US" dirty="0" smtClean="0"/>
              <a:t>“Talk to yourself, I’ll interpret the conversation”</a:t>
            </a:r>
          </a:p>
          <a:p>
            <a:r>
              <a:rPr lang="en-US" dirty="0" smtClean="0">
                <a:solidFill>
                  <a:srgbClr val="FF0000"/>
                </a:solidFill>
              </a:rPr>
              <a:t>Projective Tests</a:t>
            </a:r>
          </a:p>
          <a:p>
            <a:pPr lvl="1"/>
            <a:r>
              <a:rPr lang="en-US" dirty="0" smtClean="0"/>
              <a:t>TAT and Inkblot tests</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74339" cy="6858000"/>
          </a:xfrm>
          <a:prstGeom prst="rect">
            <a:avLst/>
          </a:prstGeom>
        </p:spPr>
      </p:pic>
      <p:sp>
        <p:nvSpPr>
          <p:cNvPr id="2" name="Title 1"/>
          <p:cNvSpPr>
            <a:spLocks noGrp="1"/>
          </p:cNvSpPr>
          <p:nvPr>
            <p:ph type="title"/>
          </p:nvPr>
        </p:nvSpPr>
        <p:spPr>
          <a:xfrm>
            <a:off x="457200" y="274638"/>
            <a:ext cx="4678232" cy="1143000"/>
          </a:xfrm>
        </p:spPr>
        <p:txBody>
          <a:bodyPr>
            <a:normAutofit fontScale="90000"/>
          </a:bodyPr>
          <a:lstStyle/>
          <a:p>
            <a:r>
              <a:rPr lang="en-US" b="1" dirty="0" smtClean="0">
                <a:solidFill>
                  <a:srgbClr val="FFFF00"/>
                </a:solidFill>
              </a:rPr>
              <a:t>Psychodynamic Perspective</a:t>
            </a:r>
            <a:endParaRPr lang="en-US" b="1" dirty="0">
              <a:solidFill>
                <a:srgbClr val="FFFF00"/>
              </a:solidFill>
            </a:endParaRPr>
          </a:p>
        </p:txBody>
      </p:sp>
      <p:sp>
        <p:nvSpPr>
          <p:cNvPr id="3" name="Content Placeholder 2"/>
          <p:cNvSpPr>
            <a:spLocks noGrp="1"/>
          </p:cNvSpPr>
          <p:nvPr>
            <p:ph idx="1"/>
          </p:nvPr>
        </p:nvSpPr>
        <p:spPr>
          <a:xfrm>
            <a:off x="457200" y="1600200"/>
            <a:ext cx="4678232" cy="4525963"/>
          </a:xfrm>
        </p:spPr>
        <p:txBody>
          <a:bodyPr/>
          <a:lstStyle/>
          <a:p>
            <a:r>
              <a:rPr lang="en-US" dirty="0" smtClean="0">
                <a:solidFill>
                  <a:srgbClr val="00EAFF"/>
                </a:solidFill>
              </a:rPr>
              <a:t>Unconscious</a:t>
            </a:r>
            <a:r>
              <a:rPr lang="en-US" dirty="0" smtClean="0">
                <a:solidFill>
                  <a:schemeClr val="bg1"/>
                </a:solidFill>
              </a:rPr>
              <a:t>: most of our behavior is determined by motives that we are unaware of.</a:t>
            </a:r>
          </a:p>
          <a:p>
            <a:r>
              <a:rPr lang="en-US" dirty="0" smtClean="0">
                <a:solidFill>
                  <a:srgbClr val="02FF00"/>
                </a:solidFill>
              </a:rPr>
              <a:t>Example</a:t>
            </a:r>
            <a:r>
              <a:rPr lang="en-US" dirty="0" smtClean="0">
                <a:solidFill>
                  <a:schemeClr val="bg1"/>
                </a:solidFill>
              </a:rPr>
              <a:t>: If your blonde father abused you, you may unknowingly harbor hatred for blondes</a:t>
            </a:r>
            <a:endParaRPr lang="en-US"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660066"/>
                </a:solidFill>
              </a:rPr>
              <a:t>What are projective tests, you ask??</a:t>
            </a:r>
            <a:endParaRPr lang="en-US" b="1" dirty="0">
              <a:solidFill>
                <a:srgbClr val="660066"/>
              </a:solidFill>
            </a:endParaRPr>
          </a:p>
        </p:txBody>
      </p:sp>
      <p:sp>
        <p:nvSpPr>
          <p:cNvPr id="3" name="Content Placeholder 2"/>
          <p:cNvSpPr>
            <a:spLocks noGrp="1"/>
          </p:cNvSpPr>
          <p:nvPr>
            <p:ph idx="1"/>
          </p:nvPr>
        </p:nvSpPr>
        <p:spPr/>
        <p:txBody>
          <a:bodyPr/>
          <a:lstStyle/>
          <a:p>
            <a:r>
              <a:rPr lang="en-US" dirty="0" smtClean="0"/>
              <a:t>Aim to provide “psychological x-ray” by asking takers to describe or tell a story</a:t>
            </a:r>
          </a:p>
          <a:p>
            <a:r>
              <a:rPr lang="en-US" dirty="0" smtClean="0">
                <a:solidFill>
                  <a:srgbClr val="0000FF"/>
                </a:solidFill>
              </a:rPr>
              <a:t>Thematic Apperception Test </a:t>
            </a:r>
            <a:r>
              <a:rPr lang="en-US" dirty="0" err="1" smtClean="0">
                <a:sym typeface="Wingdings"/>
              </a:rPr>
              <a:t></a:t>
            </a:r>
            <a:r>
              <a:rPr lang="en-US" dirty="0" smtClean="0">
                <a:sym typeface="Wingdings"/>
              </a:rPr>
              <a:t> people view pictures then make up stories about them.</a:t>
            </a:r>
          </a:p>
          <a:p>
            <a:pPr lvl="1"/>
            <a:r>
              <a:rPr lang="en-US" dirty="0" smtClean="0">
                <a:sym typeface="Wingdings"/>
              </a:rPr>
              <a:t>Answers can give insight into their </a:t>
            </a:r>
            <a:r>
              <a:rPr lang="en-US" dirty="0" smtClean="0">
                <a:solidFill>
                  <a:srgbClr val="FF0000"/>
                </a:solidFill>
                <a:sym typeface="Wingdings"/>
              </a:rPr>
              <a:t>latent content</a:t>
            </a:r>
            <a:endParaRPr lang="en-US" dirty="0">
              <a:solidFill>
                <a:srgbClr val="FF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16050" y="171450"/>
            <a:ext cx="6311900" cy="6515100"/>
          </a:xfrm>
          <a:prstGeom prst="rect">
            <a:avLst/>
          </a:prstGeom>
          <a:ln>
            <a:noFill/>
          </a:ln>
          <a:effectLst>
            <a:softEdge rad="112500"/>
          </a:effectLst>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52700" y="1397000"/>
            <a:ext cx="4038600" cy="4064000"/>
          </a:xfrm>
          <a:prstGeom prst="rect">
            <a:avLst/>
          </a:prstGeom>
          <a:ln>
            <a:noFill/>
          </a:ln>
          <a:effectLst>
            <a:softEdge rad="112500"/>
          </a:effectLst>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46065" y="202648"/>
            <a:ext cx="5373792" cy="6435043"/>
          </a:xfrm>
          <a:prstGeom prst="rect">
            <a:avLst/>
          </a:prstGeom>
          <a:ln>
            <a:noFill/>
          </a:ln>
          <a:effectLst>
            <a:softEdge rad="112500"/>
          </a:effectLst>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976348"/>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45581" y="702519"/>
            <a:ext cx="6261433" cy="5083951"/>
          </a:xfrm>
          <a:prstGeom prst="rect">
            <a:avLst/>
          </a:prstGeom>
          <a:ln>
            <a:noFill/>
          </a:ln>
          <a:effectLst>
            <a:softEdge rad="112500"/>
          </a:effectLst>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660066"/>
                </a:solidFill>
              </a:rPr>
              <a:t>What are projective tests, you ask??</a:t>
            </a:r>
            <a:endParaRPr lang="en-US" b="1" dirty="0">
              <a:solidFill>
                <a:srgbClr val="660066"/>
              </a:solidFill>
            </a:endParaRPr>
          </a:p>
        </p:txBody>
      </p:sp>
      <p:sp>
        <p:nvSpPr>
          <p:cNvPr id="3" name="Content Placeholder 2"/>
          <p:cNvSpPr>
            <a:spLocks noGrp="1"/>
          </p:cNvSpPr>
          <p:nvPr>
            <p:ph idx="1"/>
          </p:nvPr>
        </p:nvSpPr>
        <p:spPr/>
        <p:txBody>
          <a:bodyPr/>
          <a:lstStyle/>
          <a:p>
            <a:r>
              <a:rPr lang="en-US" dirty="0" smtClean="0"/>
              <a:t>Another method of </a:t>
            </a:r>
            <a:r>
              <a:rPr lang="en-US" dirty="0" smtClean="0">
                <a:solidFill>
                  <a:srgbClr val="FF0000"/>
                </a:solidFill>
              </a:rPr>
              <a:t>psychoanalysis </a:t>
            </a:r>
            <a:r>
              <a:rPr lang="en-US" dirty="0" smtClean="0"/>
              <a:t>is the </a:t>
            </a:r>
            <a:r>
              <a:rPr lang="en-US" dirty="0" err="1" smtClean="0">
                <a:solidFill>
                  <a:srgbClr val="0000FF"/>
                </a:solidFill>
              </a:rPr>
              <a:t>Roschach</a:t>
            </a:r>
            <a:r>
              <a:rPr lang="en-US" dirty="0" smtClean="0">
                <a:solidFill>
                  <a:srgbClr val="0000FF"/>
                </a:solidFill>
              </a:rPr>
              <a:t> Inkblot Test</a:t>
            </a:r>
          </a:p>
          <a:p>
            <a:r>
              <a:rPr lang="en-US" dirty="0" smtClean="0"/>
              <a:t>Most widely used </a:t>
            </a:r>
            <a:r>
              <a:rPr lang="en-US" dirty="0" smtClean="0">
                <a:solidFill>
                  <a:srgbClr val="0000FF"/>
                </a:solidFill>
              </a:rPr>
              <a:t>projective test</a:t>
            </a:r>
          </a:p>
          <a:p>
            <a:r>
              <a:rPr lang="en-US" dirty="0" smtClean="0"/>
              <a:t>A set of ten inkblots designed to identify people’s feelings when they are asked to interpret what they see in the inkblots</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rcRect l="1941" t="3435" r="3238" b="3361"/>
          <a:stretch>
            <a:fillRect/>
          </a:stretch>
        </p:blipFill>
        <p:spPr>
          <a:xfrm>
            <a:off x="229699" y="526888"/>
            <a:ext cx="8658224" cy="5755249"/>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58408" y="945699"/>
            <a:ext cx="7507954" cy="4669581"/>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5" name="Rectangle 4"/>
          <p:cNvSpPr/>
          <p:nvPr/>
        </p:nvSpPr>
        <p:spPr>
          <a:xfrm>
            <a:off x="7260078" y="5861836"/>
            <a:ext cx="1883922" cy="8234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97000" y="254000"/>
            <a:ext cx="6350000" cy="635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10_p337.jpg"/>
          <p:cNvPicPr>
            <a:picLocks noChangeAspect="1"/>
          </p:cNvPicPr>
          <p:nvPr/>
        </p:nvPicPr>
        <p:blipFill>
          <a:blip r:embed="rId2"/>
          <a:srcRect/>
          <a:stretch>
            <a:fillRect/>
          </a:stretch>
        </p:blipFill>
        <p:spPr bwMode="auto">
          <a:xfrm>
            <a:off x="570163" y="359909"/>
            <a:ext cx="8229600" cy="60960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“Trait Perspective”</a:t>
            </a:r>
            <a:endParaRPr lang="en-US" b="1" dirty="0">
              <a:solidFill>
                <a:srgbClr val="660066"/>
              </a:solidFill>
            </a:endParaRPr>
          </a:p>
        </p:txBody>
      </p:sp>
      <p:sp>
        <p:nvSpPr>
          <p:cNvPr id="3" name="Content Placeholder 2"/>
          <p:cNvSpPr>
            <a:spLocks noGrp="1"/>
          </p:cNvSpPr>
          <p:nvPr>
            <p:ph idx="1"/>
          </p:nvPr>
        </p:nvSpPr>
        <p:spPr>
          <a:xfrm>
            <a:off x="457200" y="1600200"/>
            <a:ext cx="7230921" cy="4525963"/>
          </a:xfrm>
        </p:spPr>
        <p:txBody>
          <a:bodyPr/>
          <a:lstStyle/>
          <a:p>
            <a:r>
              <a:rPr lang="en-US" dirty="0" smtClean="0"/>
              <a:t>No hidden personality dynamics, just basic personality dimensions!</a:t>
            </a:r>
          </a:p>
          <a:p>
            <a:r>
              <a:rPr lang="en-US" dirty="0" smtClean="0">
                <a:solidFill>
                  <a:srgbClr val="FF0000"/>
                </a:solidFill>
              </a:rPr>
              <a:t>Traits</a:t>
            </a:r>
            <a:r>
              <a:rPr lang="en-US" dirty="0" smtClean="0"/>
              <a:t>—people’s characteristic behaviors and conscious motives</a:t>
            </a:r>
          </a:p>
          <a:p>
            <a:r>
              <a:rPr lang="en-US" dirty="0" smtClean="0"/>
              <a:t>How do we describe and classify different personalities?</a:t>
            </a:r>
          </a:p>
          <a:p>
            <a:pPr lvl="1"/>
            <a:r>
              <a:rPr lang="en-US" dirty="0" smtClean="0">
                <a:solidFill>
                  <a:srgbClr val="0000FF"/>
                </a:solidFill>
              </a:rPr>
              <a:t>Type A vs. Type B</a:t>
            </a:r>
          </a:p>
          <a:p>
            <a:pPr lvl="1"/>
            <a:r>
              <a:rPr lang="en-US" dirty="0" smtClean="0">
                <a:solidFill>
                  <a:srgbClr val="0000FF"/>
                </a:solidFill>
              </a:rPr>
              <a:t>Depressed vs. Cheerful</a:t>
            </a:r>
            <a:endParaRPr lang="en-US" dirty="0">
              <a:solidFill>
                <a:srgbClr val="0000FF"/>
              </a:solidFill>
            </a:endParaRPr>
          </a:p>
        </p:txBody>
      </p:sp>
      <p:pic>
        <p:nvPicPr>
          <p:cNvPr id="5" name="Picture 4"/>
          <p:cNvPicPr>
            <a:picLocks noChangeAspect="1"/>
          </p:cNvPicPr>
          <p:nvPr/>
        </p:nvPicPr>
        <p:blipFill>
          <a:blip r:embed="rId2"/>
          <a:stretch>
            <a:fillRect/>
          </a:stretch>
        </p:blipFill>
        <p:spPr>
          <a:xfrm>
            <a:off x="4905963" y="3467570"/>
            <a:ext cx="4238037" cy="339043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Trait Theories of Personality</a:t>
            </a:r>
            <a:endParaRPr lang="en-US" b="1" dirty="0">
              <a:solidFill>
                <a:srgbClr val="660066"/>
              </a:solidFill>
            </a:endParaRPr>
          </a:p>
        </p:txBody>
      </p:sp>
      <p:sp>
        <p:nvSpPr>
          <p:cNvPr id="3" name="Content Placeholder 2"/>
          <p:cNvSpPr>
            <a:spLocks noGrp="1"/>
          </p:cNvSpPr>
          <p:nvPr>
            <p:ph idx="1"/>
          </p:nvPr>
        </p:nvSpPr>
        <p:spPr/>
        <p:txBody>
          <a:bodyPr/>
          <a:lstStyle/>
          <a:p>
            <a:r>
              <a:rPr lang="en-US" dirty="0" smtClean="0"/>
              <a:t>Believe we can describe people’s personality by specifying their main characteristics (traits)</a:t>
            </a:r>
          </a:p>
          <a:p>
            <a:r>
              <a:rPr lang="en-US" dirty="0" smtClean="0"/>
              <a:t>Traits like honesty, laziness, ambition, independence are thought to be stable over your lifetime.</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Are there “Basic” Traits?</a:t>
            </a:r>
            <a:endParaRPr lang="en-US" b="1" dirty="0">
              <a:solidFill>
                <a:srgbClr val="660066"/>
              </a:solidFill>
            </a:endParaRPr>
          </a:p>
        </p:txBody>
      </p:sp>
      <p:sp>
        <p:nvSpPr>
          <p:cNvPr id="3" name="Content Placeholder 2"/>
          <p:cNvSpPr>
            <a:spLocks noGrp="1"/>
          </p:cNvSpPr>
          <p:nvPr>
            <p:ph idx="1"/>
          </p:nvPr>
        </p:nvSpPr>
        <p:spPr/>
        <p:txBody>
          <a:bodyPr/>
          <a:lstStyle/>
          <a:p>
            <a:r>
              <a:rPr lang="en-US" dirty="0" smtClean="0"/>
              <a:t>Combination of 2 or 3 genetically determined dimensions</a:t>
            </a:r>
          </a:p>
          <a:p>
            <a:pPr lvl="1"/>
            <a:r>
              <a:rPr lang="en-US" dirty="0" smtClean="0">
                <a:solidFill>
                  <a:srgbClr val="0000FF"/>
                </a:solidFill>
              </a:rPr>
              <a:t>Extraversions vs. Introversion</a:t>
            </a:r>
          </a:p>
          <a:p>
            <a:pPr lvl="1"/>
            <a:r>
              <a:rPr lang="en-US" dirty="0" smtClean="0">
                <a:solidFill>
                  <a:srgbClr val="0000FF"/>
                </a:solidFill>
              </a:rPr>
              <a:t>Emotional Stability vs. Emotional Instability</a:t>
            </a:r>
          </a:p>
          <a:p>
            <a:r>
              <a:rPr lang="en-US" dirty="0" smtClean="0">
                <a:solidFill>
                  <a:srgbClr val="000000"/>
                </a:solidFill>
              </a:rPr>
              <a:t>Expanded set of factors</a:t>
            </a:r>
          </a:p>
          <a:p>
            <a:pPr lvl="1"/>
            <a:r>
              <a:rPr lang="en-US" dirty="0" smtClean="0">
                <a:solidFill>
                  <a:srgbClr val="0000FF"/>
                </a:solidFill>
              </a:rPr>
              <a:t>“The Big Five”</a:t>
            </a:r>
            <a:endParaRPr lang="en-US" dirty="0">
              <a:solidFill>
                <a:srgbClr val="0000FF"/>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0"/>
            <a:ext cx="7772400" cy="990600"/>
          </a:xfrm>
          <a:noFill/>
        </p:spPr>
        <p:txBody>
          <a:bodyPr/>
          <a:lstStyle/>
          <a:p>
            <a:r>
              <a:rPr lang="en-US" b="1" dirty="0" smtClean="0">
                <a:solidFill>
                  <a:srgbClr val="660066"/>
                </a:solidFill>
              </a:rPr>
              <a:t>“The </a:t>
            </a:r>
            <a:r>
              <a:rPr lang="en-US" b="1" dirty="0">
                <a:solidFill>
                  <a:srgbClr val="660066"/>
                </a:solidFill>
              </a:rPr>
              <a:t>Big </a:t>
            </a:r>
            <a:r>
              <a:rPr lang="en-US" b="1" dirty="0" smtClean="0">
                <a:solidFill>
                  <a:srgbClr val="660066"/>
                </a:solidFill>
              </a:rPr>
              <a:t>Five”</a:t>
            </a:r>
            <a:endParaRPr lang="en-US" b="1" dirty="0">
              <a:solidFill>
                <a:srgbClr val="660066"/>
              </a:solidFill>
            </a:endParaRPr>
          </a:p>
        </p:txBody>
      </p:sp>
      <p:sp>
        <p:nvSpPr>
          <p:cNvPr id="64515" name="Rectangle 3"/>
          <p:cNvSpPr>
            <a:spLocks noChangeArrowheads="1"/>
          </p:cNvSpPr>
          <p:nvPr/>
        </p:nvSpPr>
        <p:spPr bwMode="auto">
          <a:xfrm>
            <a:off x="957263" y="1229568"/>
            <a:ext cx="3008561" cy="523862"/>
          </a:xfrm>
          <a:prstGeom prst="rect">
            <a:avLst/>
          </a:prstGeom>
          <a:noFill/>
          <a:ln w="9525">
            <a:noFill/>
            <a:miter lim="800000"/>
            <a:headEnd/>
            <a:tailEnd/>
          </a:ln>
        </p:spPr>
        <p:txBody>
          <a:bodyPr wrap="none" lIns="92075" tIns="46038" rIns="92075" bIns="46038">
            <a:prstTxWarp prst="textNoShape">
              <a:avLst/>
            </a:prstTxWarp>
            <a:spAutoFit/>
          </a:bodyPr>
          <a:lstStyle/>
          <a:p>
            <a:r>
              <a:rPr lang="en-US" sz="2800" b="1" dirty="0">
                <a:solidFill>
                  <a:srgbClr val="FF0000"/>
                </a:solidFill>
                <a:latin typeface="Calibri"/>
                <a:cs typeface="Calibri"/>
              </a:rPr>
              <a:t>Emotional Stability</a:t>
            </a:r>
          </a:p>
        </p:txBody>
      </p:sp>
      <p:sp>
        <p:nvSpPr>
          <p:cNvPr id="64516" name="Rectangle 4"/>
          <p:cNvSpPr>
            <a:spLocks noChangeArrowheads="1"/>
          </p:cNvSpPr>
          <p:nvPr/>
        </p:nvSpPr>
        <p:spPr bwMode="auto">
          <a:xfrm>
            <a:off x="1525523" y="2484438"/>
            <a:ext cx="2030228" cy="523862"/>
          </a:xfrm>
          <a:prstGeom prst="rect">
            <a:avLst/>
          </a:prstGeom>
          <a:noFill/>
          <a:ln w="9525">
            <a:noFill/>
            <a:miter lim="800000"/>
            <a:headEnd/>
            <a:tailEnd/>
          </a:ln>
        </p:spPr>
        <p:txBody>
          <a:bodyPr wrap="none" lIns="92075" tIns="46038" rIns="92075" bIns="46038">
            <a:prstTxWarp prst="textNoShape">
              <a:avLst/>
            </a:prstTxWarp>
            <a:spAutoFit/>
          </a:bodyPr>
          <a:lstStyle/>
          <a:p>
            <a:r>
              <a:rPr lang="en-US" sz="2800" b="1" dirty="0">
                <a:solidFill>
                  <a:srgbClr val="FF0000"/>
                </a:solidFill>
                <a:latin typeface="Calibri"/>
                <a:cs typeface="Calibri"/>
              </a:rPr>
              <a:t>Extraversion</a:t>
            </a:r>
          </a:p>
        </p:txBody>
      </p:sp>
      <p:sp>
        <p:nvSpPr>
          <p:cNvPr id="64517" name="Rectangle 5"/>
          <p:cNvSpPr>
            <a:spLocks noChangeArrowheads="1"/>
          </p:cNvSpPr>
          <p:nvPr/>
        </p:nvSpPr>
        <p:spPr bwMode="auto">
          <a:xfrm>
            <a:off x="1657685" y="3730658"/>
            <a:ext cx="1654850" cy="523862"/>
          </a:xfrm>
          <a:prstGeom prst="rect">
            <a:avLst/>
          </a:prstGeom>
          <a:noFill/>
          <a:ln w="9525">
            <a:noFill/>
            <a:miter lim="800000"/>
            <a:headEnd/>
            <a:tailEnd/>
          </a:ln>
        </p:spPr>
        <p:txBody>
          <a:bodyPr wrap="none" lIns="92075" tIns="46038" rIns="92075" bIns="46038">
            <a:prstTxWarp prst="textNoShape">
              <a:avLst/>
            </a:prstTxWarp>
            <a:spAutoFit/>
          </a:bodyPr>
          <a:lstStyle/>
          <a:p>
            <a:r>
              <a:rPr lang="en-US" sz="2800" b="1" dirty="0">
                <a:solidFill>
                  <a:srgbClr val="FF0000"/>
                </a:solidFill>
                <a:latin typeface="Calibri"/>
                <a:cs typeface="Calibri"/>
              </a:rPr>
              <a:t>Openness</a:t>
            </a:r>
          </a:p>
        </p:txBody>
      </p:sp>
      <p:sp>
        <p:nvSpPr>
          <p:cNvPr id="64518" name="Rectangle 6"/>
          <p:cNvSpPr>
            <a:spLocks noChangeArrowheads="1"/>
          </p:cNvSpPr>
          <p:nvPr/>
        </p:nvSpPr>
        <p:spPr bwMode="auto">
          <a:xfrm>
            <a:off x="1322843" y="4860148"/>
            <a:ext cx="2357742" cy="523862"/>
          </a:xfrm>
          <a:prstGeom prst="rect">
            <a:avLst/>
          </a:prstGeom>
          <a:noFill/>
          <a:ln w="9525">
            <a:noFill/>
            <a:miter lim="800000"/>
            <a:headEnd/>
            <a:tailEnd/>
          </a:ln>
        </p:spPr>
        <p:txBody>
          <a:bodyPr wrap="none" lIns="92075" tIns="46038" rIns="92075" bIns="46038">
            <a:prstTxWarp prst="textNoShape">
              <a:avLst/>
            </a:prstTxWarp>
            <a:spAutoFit/>
          </a:bodyPr>
          <a:lstStyle/>
          <a:p>
            <a:r>
              <a:rPr lang="en-US" sz="2800" b="1" dirty="0">
                <a:solidFill>
                  <a:srgbClr val="FF0000"/>
                </a:solidFill>
                <a:latin typeface="Calibri"/>
                <a:cs typeface="Calibri"/>
              </a:rPr>
              <a:t>Agreeableness</a:t>
            </a:r>
          </a:p>
        </p:txBody>
      </p:sp>
      <p:sp>
        <p:nvSpPr>
          <p:cNvPr id="64519" name="Rectangle 7"/>
          <p:cNvSpPr>
            <a:spLocks noChangeArrowheads="1"/>
          </p:cNvSpPr>
          <p:nvPr/>
        </p:nvSpPr>
        <p:spPr bwMode="auto">
          <a:xfrm>
            <a:off x="1049836" y="5989638"/>
            <a:ext cx="2915988" cy="523862"/>
          </a:xfrm>
          <a:prstGeom prst="rect">
            <a:avLst/>
          </a:prstGeom>
          <a:noFill/>
          <a:ln w="9525">
            <a:noFill/>
            <a:miter lim="800000"/>
            <a:headEnd/>
            <a:tailEnd/>
          </a:ln>
        </p:spPr>
        <p:txBody>
          <a:bodyPr wrap="none" lIns="92075" tIns="46038" rIns="92075" bIns="46038">
            <a:prstTxWarp prst="textNoShape">
              <a:avLst/>
            </a:prstTxWarp>
            <a:spAutoFit/>
          </a:bodyPr>
          <a:lstStyle/>
          <a:p>
            <a:r>
              <a:rPr lang="en-US" sz="2800" b="1" dirty="0">
                <a:solidFill>
                  <a:srgbClr val="FF0000"/>
                </a:solidFill>
                <a:latin typeface="Calibri"/>
                <a:cs typeface="Calibri"/>
              </a:rPr>
              <a:t>Conscientiousness</a:t>
            </a:r>
          </a:p>
        </p:txBody>
      </p:sp>
      <p:sp>
        <p:nvSpPr>
          <p:cNvPr id="64520" name="Rectangle 8"/>
          <p:cNvSpPr>
            <a:spLocks noChangeArrowheads="1"/>
          </p:cNvSpPr>
          <p:nvPr/>
        </p:nvSpPr>
        <p:spPr bwMode="auto">
          <a:xfrm>
            <a:off x="4708525" y="1004888"/>
            <a:ext cx="2667000" cy="946150"/>
          </a:xfrm>
          <a:prstGeom prst="rect">
            <a:avLst/>
          </a:prstGeom>
          <a:noFill/>
          <a:ln w="9525">
            <a:noFill/>
            <a:miter lim="800000"/>
            <a:headEnd/>
            <a:tailEnd/>
          </a:ln>
        </p:spPr>
        <p:txBody>
          <a:bodyPr wrap="none" lIns="92075" tIns="46038" rIns="92075" bIns="46038">
            <a:prstTxWarp prst="textNoShape">
              <a:avLst/>
            </a:prstTxWarp>
            <a:spAutoFit/>
          </a:bodyPr>
          <a:lstStyle/>
          <a:p>
            <a:pPr>
              <a:buFontTx/>
              <a:buChar char="•"/>
            </a:pPr>
            <a:r>
              <a:rPr lang="en-US" sz="2800" dirty="0"/>
              <a:t> Calm/Anxious</a:t>
            </a:r>
          </a:p>
          <a:p>
            <a:pPr>
              <a:buFontTx/>
              <a:buChar char="•"/>
            </a:pPr>
            <a:r>
              <a:rPr lang="en-US" sz="2800" dirty="0"/>
              <a:t> Secure/Insecure</a:t>
            </a:r>
          </a:p>
        </p:txBody>
      </p:sp>
      <p:sp>
        <p:nvSpPr>
          <p:cNvPr id="64521" name="Rectangle 9"/>
          <p:cNvSpPr>
            <a:spLocks noChangeArrowheads="1"/>
          </p:cNvSpPr>
          <p:nvPr/>
        </p:nvSpPr>
        <p:spPr bwMode="auto">
          <a:xfrm>
            <a:off x="4708525" y="2300288"/>
            <a:ext cx="2994025" cy="946150"/>
          </a:xfrm>
          <a:prstGeom prst="rect">
            <a:avLst/>
          </a:prstGeom>
          <a:noFill/>
          <a:ln w="9525">
            <a:noFill/>
            <a:miter lim="800000"/>
            <a:headEnd/>
            <a:tailEnd/>
          </a:ln>
        </p:spPr>
        <p:txBody>
          <a:bodyPr wrap="none" lIns="92075" tIns="46038" rIns="92075" bIns="46038">
            <a:prstTxWarp prst="textNoShape">
              <a:avLst/>
            </a:prstTxWarp>
            <a:spAutoFit/>
          </a:bodyPr>
          <a:lstStyle/>
          <a:p>
            <a:pPr>
              <a:buFontTx/>
              <a:buChar char="•"/>
            </a:pPr>
            <a:r>
              <a:rPr lang="en-US" sz="2800"/>
              <a:t> Sociable/Retiring</a:t>
            </a:r>
          </a:p>
          <a:p>
            <a:pPr>
              <a:buFontTx/>
              <a:buChar char="•"/>
            </a:pPr>
            <a:r>
              <a:rPr lang="en-US" sz="2800"/>
              <a:t> Fun Loving/Sober</a:t>
            </a:r>
          </a:p>
        </p:txBody>
      </p:sp>
      <p:sp>
        <p:nvSpPr>
          <p:cNvPr id="64522" name="Rectangle 10"/>
          <p:cNvSpPr>
            <a:spLocks noChangeArrowheads="1"/>
          </p:cNvSpPr>
          <p:nvPr/>
        </p:nvSpPr>
        <p:spPr bwMode="auto">
          <a:xfrm>
            <a:off x="4708525" y="3519488"/>
            <a:ext cx="3990975" cy="946150"/>
          </a:xfrm>
          <a:prstGeom prst="rect">
            <a:avLst/>
          </a:prstGeom>
          <a:noFill/>
          <a:ln w="9525">
            <a:noFill/>
            <a:miter lim="800000"/>
            <a:headEnd/>
            <a:tailEnd/>
          </a:ln>
        </p:spPr>
        <p:txBody>
          <a:bodyPr wrap="none" lIns="92075" tIns="46038" rIns="92075" bIns="46038">
            <a:prstTxWarp prst="textNoShape">
              <a:avLst/>
            </a:prstTxWarp>
            <a:spAutoFit/>
          </a:bodyPr>
          <a:lstStyle/>
          <a:p>
            <a:pPr>
              <a:buFontTx/>
              <a:buChar char="•"/>
            </a:pPr>
            <a:r>
              <a:rPr lang="en-US" sz="2800"/>
              <a:t> Imaginative/Practical</a:t>
            </a:r>
          </a:p>
          <a:p>
            <a:pPr>
              <a:buFontTx/>
              <a:buChar char="•"/>
            </a:pPr>
            <a:r>
              <a:rPr lang="en-US" sz="2800"/>
              <a:t> Independent/Conforming</a:t>
            </a:r>
          </a:p>
        </p:txBody>
      </p:sp>
      <p:sp>
        <p:nvSpPr>
          <p:cNvPr id="64523" name="Rectangle 11"/>
          <p:cNvSpPr>
            <a:spLocks noChangeArrowheads="1"/>
          </p:cNvSpPr>
          <p:nvPr/>
        </p:nvSpPr>
        <p:spPr bwMode="auto">
          <a:xfrm>
            <a:off x="4708525" y="4662488"/>
            <a:ext cx="3557588" cy="946150"/>
          </a:xfrm>
          <a:prstGeom prst="rect">
            <a:avLst/>
          </a:prstGeom>
          <a:noFill/>
          <a:ln w="9525">
            <a:noFill/>
            <a:miter lim="800000"/>
            <a:headEnd/>
            <a:tailEnd/>
          </a:ln>
        </p:spPr>
        <p:txBody>
          <a:bodyPr wrap="none" lIns="92075" tIns="46038" rIns="92075" bIns="46038">
            <a:prstTxWarp prst="textNoShape">
              <a:avLst/>
            </a:prstTxWarp>
            <a:spAutoFit/>
          </a:bodyPr>
          <a:lstStyle/>
          <a:p>
            <a:pPr>
              <a:buFontTx/>
              <a:buChar char="•"/>
            </a:pPr>
            <a:r>
              <a:rPr lang="en-US" sz="2800"/>
              <a:t> Soft-Hearted/Ruthless</a:t>
            </a:r>
          </a:p>
          <a:p>
            <a:pPr>
              <a:buFontTx/>
              <a:buChar char="•"/>
            </a:pPr>
            <a:r>
              <a:rPr lang="en-US" sz="2800"/>
              <a:t> Trusting/Suspicious</a:t>
            </a:r>
          </a:p>
        </p:txBody>
      </p:sp>
      <p:sp>
        <p:nvSpPr>
          <p:cNvPr id="64524" name="Rectangle 12"/>
          <p:cNvSpPr>
            <a:spLocks noChangeArrowheads="1"/>
          </p:cNvSpPr>
          <p:nvPr/>
        </p:nvSpPr>
        <p:spPr bwMode="auto">
          <a:xfrm>
            <a:off x="4708525" y="5805488"/>
            <a:ext cx="3871913" cy="946150"/>
          </a:xfrm>
          <a:prstGeom prst="rect">
            <a:avLst/>
          </a:prstGeom>
          <a:noFill/>
          <a:ln w="9525">
            <a:noFill/>
            <a:miter lim="800000"/>
            <a:headEnd/>
            <a:tailEnd/>
          </a:ln>
        </p:spPr>
        <p:txBody>
          <a:bodyPr wrap="none" lIns="92075" tIns="46038" rIns="92075" bIns="46038">
            <a:prstTxWarp prst="textNoShape">
              <a:avLst/>
            </a:prstTxWarp>
            <a:spAutoFit/>
          </a:bodyPr>
          <a:lstStyle/>
          <a:p>
            <a:pPr>
              <a:buFontTx/>
              <a:buChar char="•"/>
            </a:pPr>
            <a:r>
              <a:rPr lang="en-US" sz="2800"/>
              <a:t> Organized/Disorganized</a:t>
            </a:r>
          </a:p>
          <a:p>
            <a:pPr>
              <a:buFontTx/>
              <a:buChar char="•"/>
            </a:pPr>
            <a:r>
              <a:rPr lang="en-US" sz="2800"/>
              <a:t> Careful/Careless</a:t>
            </a:r>
          </a:p>
        </p:txBody>
      </p:sp>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Rate Your Traits!</a:t>
            </a:r>
            <a:endParaRPr lang="en-US" b="1" dirty="0">
              <a:solidFill>
                <a:srgbClr val="660066"/>
              </a:solidFill>
            </a:endParaRPr>
          </a:p>
        </p:txBody>
      </p:sp>
      <p:sp>
        <p:nvSpPr>
          <p:cNvPr id="3" name="Content Placeholder 2"/>
          <p:cNvSpPr>
            <a:spLocks noGrp="1"/>
          </p:cNvSpPr>
          <p:nvPr>
            <p:ph idx="1"/>
          </p:nvPr>
        </p:nvSpPr>
        <p:spPr/>
        <p:txBody>
          <a:bodyPr/>
          <a:lstStyle/>
          <a:p>
            <a:r>
              <a:rPr lang="en-US" dirty="0" smtClean="0"/>
              <a:t>For each item, write a number from 1 to 7 indicating the extent to which you see that trait as being characteristic of you, where…</a:t>
            </a:r>
          </a:p>
          <a:p>
            <a:pPr>
              <a:buNone/>
            </a:pPr>
            <a:endParaRPr lang="en-US" dirty="0" smtClean="0"/>
          </a:p>
          <a:p>
            <a:pPr lvl="1">
              <a:buNone/>
            </a:pPr>
            <a:r>
              <a:rPr lang="en-US" dirty="0" smtClean="0">
                <a:solidFill>
                  <a:srgbClr val="0000FF"/>
                </a:solidFill>
              </a:rPr>
              <a:t>1 = “I </a:t>
            </a:r>
            <a:r>
              <a:rPr lang="en-US" b="1" i="1" dirty="0" smtClean="0">
                <a:solidFill>
                  <a:srgbClr val="0000FF"/>
                </a:solidFill>
              </a:rPr>
              <a:t>disagree </a:t>
            </a:r>
            <a:r>
              <a:rPr lang="en-US" dirty="0" smtClean="0">
                <a:solidFill>
                  <a:srgbClr val="0000FF"/>
                </a:solidFill>
              </a:rPr>
              <a:t>strongly that this trait describes me.”</a:t>
            </a:r>
          </a:p>
          <a:p>
            <a:pPr lvl="1">
              <a:buNone/>
            </a:pPr>
            <a:r>
              <a:rPr lang="en-US" dirty="0" smtClean="0">
                <a:solidFill>
                  <a:srgbClr val="0000FF"/>
                </a:solidFill>
              </a:rPr>
              <a:t>								to</a:t>
            </a:r>
          </a:p>
          <a:p>
            <a:pPr lvl="1">
              <a:buNone/>
            </a:pPr>
            <a:r>
              <a:rPr lang="en-US" dirty="0" smtClean="0">
                <a:solidFill>
                  <a:srgbClr val="0000FF"/>
                </a:solidFill>
              </a:rPr>
              <a:t>7 = “I </a:t>
            </a:r>
            <a:r>
              <a:rPr lang="en-US" b="1" i="1" dirty="0" smtClean="0">
                <a:solidFill>
                  <a:srgbClr val="0000FF"/>
                </a:solidFill>
              </a:rPr>
              <a:t>agree </a:t>
            </a:r>
            <a:r>
              <a:rPr lang="en-US" dirty="0" smtClean="0">
                <a:solidFill>
                  <a:srgbClr val="0000FF"/>
                </a:solidFill>
              </a:rPr>
              <a:t>strongly that this trait describes me.”</a:t>
            </a:r>
            <a:endParaRPr lang="en-US" dirty="0">
              <a:solidFill>
                <a:srgbClr val="0000FF"/>
              </a:solidFill>
            </a:endParaRPr>
          </a:p>
        </p:txBody>
      </p:sp>
      <p:sp>
        <p:nvSpPr>
          <p:cNvPr id="4" name="TextBox 3"/>
          <p:cNvSpPr txBox="1"/>
          <p:nvPr/>
        </p:nvSpPr>
        <p:spPr>
          <a:xfrm>
            <a:off x="6443935" y="6502178"/>
            <a:ext cx="2768732" cy="307777"/>
          </a:xfrm>
          <a:prstGeom prst="rect">
            <a:avLst/>
          </a:prstGeom>
          <a:noFill/>
        </p:spPr>
        <p:txBody>
          <a:bodyPr wrap="none" rtlCol="0">
            <a:spAutoFit/>
          </a:bodyPr>
          <a:lstStyle/>
          <a:p>
            <a:r>
              <a:rPr lang="en-US" sz="1400" i="1" dirty="0" smtClean="0"/>
              <a:t>Test designed by Samuel D. Gosling</a:t>
            </a:r>
            <a:endParaRPr lang="en-US" sz="1400" i="1" dirty="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b="4096"/>
          <a:stretch>
            <a:fillRect/>
          </a:stretch>
        </p:blipFill>
        <p:spPr>
          <a:xfrm>
            <a:off x="5539772" y="2277478"/>
            <a:ext cx="3469108" cy="4599099"/>
          </a:xfrm>
          <a:prstGeom prst="rect">
            <a:avLst/>
          </a:prstGeom>
        </p:spPr>
      </p:pic>
      <p:sp>
        <p:nvSpPr>
          <p:cNvPr id="3" name="Content Placeholder 2"/>
          <p:cNvSpPr>
            <a:spLocks noGrp="1"/>
          </p:cNvSpPr>
          <p:nvPr>
            <p:ph idx="1"/>
          </p:nvPr>
        </p:nvSpPr>
        <p:spPr>
          <a:xfrm>
            <a:off x="457200" y="594440"/>
            <a:ext cx="8229600" cy="5531724"/>
          </a:xfrm>
        </p:spPr>
        <p:txBody>
          <a:bodyPr>
            <a:normAutofit lnSpcReduction="10000"/>
          </a:bodyPr>
          <a:lstStyle/>
          <a:p>
            <a:pPr marL="514350" indent="-514350">
              <a:buFont typeface="+mj-lt"/>
              <a:buAutoNum type="arabicPeriod"/>
            </a:pPr>
            <a:r>
              <a:rPr lang="en-US" dirty="0" smtClean="0"/>
              <a:t>Extroverted, enthusiastic</a:t>
            </a:r>
          </a:p>
          <a:p>
            <a:pPr marL="514350" indent="-514350">
              <a:buFont typeface="+mj-lt"/>
              <a:buAutoNum type="arabicPeriod"/>
            </a:pPr>
            <a:r>
              <a:rPr lang="en-US" dirty="0" smtClean="0"/>
              <a:t>Critical, argumentative</a:t>
            </a:r>
          </a:p>
          <a:p>
            <a:pPr marL="514350" indent="-514350">
              <a:buFont typeface="+mj-lt"/>
              <a:buAutoNum type="arabicPeriod"/>
            </a:pPr>
            <a:r>
              <a:rPr lang="en-US" dirty="0" smtClean="0"/>
              <a:t>Dependable, self-disciplined</a:t>
            </a:r>
          </a:p>
          <a:p>
            <a:pPr marL="514350" indent="-514350">
              <a:buFont typeface="+mj-lt"/>
              <a:buAutoNum type="arabicPeriod"/>
            </a:pPr>
            <a:r>
              <a:rPr lang="en-US" dirty="0" smtClean="0"/>
              <a:t>Anxious, easily upset</a:t>
            </a:r>
          </a:p>
          <a:p>
            <a:pPr marL="514350" indent="-514350">
              <a:buFont typeface="+mj-lt"/>
              <a:buAutoNum type="arabicPeriod"/>
            </a:pPr>
            <a:r>
              <a:rPr lang="en-US" dirty="0" smtClean="0"/>
              <a:t>Open to new experiences, complex</a:t>
            </a:r>
          </a:p>
          <a:p>
            <a:pPr marL="514350" indent="-514350">
              <a:buFont typeface="+mj-lt"/>
              <a:buAutoNum type="arabicPeriod"/>
            </a:pPr>
            <a:r>
              <a:rPr lang="en-US" dirty="0" smtClean="0"/>
              <a:t>Reserved, quiet</a:t>
            </a:r>
          </a:p>
          <a:p>
            <a:pPr marL="514350" indent="-514350">
              <a:buFont typeface="+mj-lt"/>
              <a:buAutoNum type="arabicPeriod"/>
            </a:pPr>
            <a:r>
              <a:rPr lang="en-US" dirty="0" smtClean="0"/>
              <a:t>Sympathetic, warm</a:t>
            </a:r>
          </a:p>
          <a:p>
            <a:pPr marL="514350" indent="-514350">
              <a:buFont typeface="+mj-lt"/>
              <a:buAutoNum type="arabicPeriod"/>
            </a:pPr>
            <a:r>
              <a:rPr lang="en-US" dirty="0" smtClean="0"/>
              <a:t>Disorganized, careless</a:t>
            </a:r>
          </a:p>
          <a:p>
            <a:pPr marL="514350" indent="-514350">
              <a:buFont typeface="+mj-lt"/>
              <a:buAutoNum type="arabicPeriod"/>
            </a:pPr>
            <a:r>
              <a:rPr lang="en-US" dirty="0" smtClean="0"/>
              <a:t>Calm, emotionally stable</a:t>
            </a:r>
          </a:p>
          <a:p>
            <a:pPr marL="514350" indent="-514350">
              <a:buFont typeface="+mj-lt"/>
              <a:buAutoNum type="arabicPeriod"/>
            </a:pPr>
            <a:r>
              <a:rPr lang="en-US" dirty="0" smtClean="0"/>
              <a:t> Conventional, uncreative</a:t>
            </a:r>
          </a:p>
          <a:p>
            <a:pPr marL="514350" indent="-514350">
              <a:buFont typeface="+mj-lt"/>
              <a:buAutoNum type="arabicPeriod"/>
            </a:pP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Score Yourself!</a:t>
            </a:r>
            <a:endParaRPr lang="en-US" b="1" dirty="0">
              <a:solidFill>
                <a:srgbClr val="660066"/>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rgbClr val="FF0000"/>
                </a:solidFill>
              </a:rPr>
              <a:t>Extroversion</a:t>
            </a:r>
            <a:r>
              <a:rPr lang="en-US" dirty="0" smtClean="0"/>
              <a:t>: High on Q1, Low on Q6</a:t>
            </a:r>
          </a:p>
          <a:p>
            <a:pPr>
              <a:buNone/>
            </a:pPr>
            <a:endParaRPr lang="en-US" dirty="0" smtClean="0"/>
          </a:p>
          <a:p>
            <a:r>
              <a:rPr lang="en-US" dirty="0" smtClean="0">
                <a:solidFill>
                  <a:srgbClr val="FF0000"/>
                </a:solidFill>
              </a:rPr>
              <a:t>Emotional instability</a:t>
            </a:r>
            <a:r>
              <a:rPr lang="en-US" dirty="0" smtClean="0"/>
              <a:t>: High on Q4, Low on Q9</a:t>
            </a:r>
          </a:p>
          <a:p>
            <a:pPr>
              <a:buNone/>
            </a:pPr>
            <a:endParaRPr lang="en-US" dirty="0" smtClean="0"/>
          </a:p>
          <a:p>
            <a:r>
              <a:rPr lang="en-US" dirty="0" smtClean="0">
                <a:solidFill>
                  <a:srgbClr val="FF0000"/>
                </a:solidFill>
              </a:rPr>
              <a:t>Nice</a:t>
            </a:r>
            <a:r>
              <a:rPr lang="en-US" dirty="0" smtClean="0"/>
              <a:t>: High on Q7, Low on Q2</a:t>
            </a:r>
          </a:p>
          <a:p>
            <a:pPr>
              <a:buNone/>
            </a:pPr>
            <a:endParaRPr lang="en-US" dirty="0" smtClean="0"/>
          </a:p>
          <a:p>
            <a:r>
              <a:rPr lang="en-US" dirty="0" smtClean="0">
                <a:solidFill>
                  <a:srgbClr val="FF0000"/>
                </a:solidFill>
              </a:rPr>
              <a:t>Careful</a:t>
            </a:r>
            <a:r>
              <a:rPr lang="en-US" dirty="0" smtClean="0"/>
              <a:t>: High on Q3, Low on Q8</a:t>
            </a:r>
          </a:p>
          <a:p>
            <a:pPr>
              <a:buNone/>
            </a:pPr>
            <a:endParaRPr lang="en-US" dirty="0" smtClean="0"/>
          </a:p>
          <a:p>
            <a:r>
              <a:rPr lang="en-US" dirty="0" smtClean="0">
                <a:solidFill>
                  <a:srgbClr val="FF0000"/>
                </a:solidFill>
              </a:rPr>
              <a:t>Openness</a:t>
            </a:r>
            <a:r>
              <a:rPr lang="en-US" dirty="0" smtClean="0"/>
              <a:t>: High on Q5, Low on Q10</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Trait Theory Criticism</a:t>
            </a:r>
            <a:endParaRPr lang="en-US" b="1" dirty="0">
              <a:solidFill>
                <a:srgbClr val="660066"/>
              </a:solidFill>
            </a:endParaRPr>
          </a:p>
        </p:txBody>
      </p:sp>
      <p:sp>
        <p:nvSpPr>
          <p:cNvPr id="3" name="Content Placeholder 2"/>
          <p:cNvSpPr>
            <a:spLocks noGrp="1"/>
          </p:cNvSpPr>
          <p:nvPr>
            <p:ph idx="1"/>
          </p:nvPr>
        </p:nvSpPr>
        <p:spPr>
          <a:xfrm>
            <a:off x="457200" y="1600200"/>
            <a:ext cx="3744919" cy="4525963"/>
          </a:xfrm>
        </p:spPr>
        <p:txBody>
          <a:bodyPr/>
          <a:lstStyle/>
          <a:p>
            <a:r>
              <a:rPr lang="en-US" dirty="0" smtClean="0"/>
              <a:t>Do </a:t>
            </a:r>
            <a:r>
              <a:rPr lang="en-US" b="1" dirty="0" smtClean="0"/>
              <a:t>NOT </a:t>
            </a:r>
            <a:r>
              <a:rPr lang="en-US" dirty="0" smtClean="0"/>
              <a:t>take into account the importance of the situation.</a:t>
            </a:r>
          </a:p>
          <a:p>
            <a:r>
              <a:rPr lang="en-US" dirty="0" smtClean="0"/>
              <a:t>People act differently when placed in different situations!</a:t>
            </a:r>
            <a:endParaRPr lang="en-US" dirty="0"/>
          </a:p>
        </p:txBody>
      </p:sp>
      <p:pic>
        <p:nvPicPr>
          <p:cNvPr id="4" name="Picture 5" descr="9va0jb02cwji20w0.jpg"/>
          <p:cNvPicPr>
            <a:picLocks noChangeAspect="1"/>
          </p:cNvPicPr>
          <p:nvPr/>
        </p:nvPicPr>
        <p:blipFill>
          <a:blip r:embed="rId2"/>
          <a:srcRect/>
          <a:stretch>
            <a:fillRect/>
          </a:stretch>
        </p:blipFill>
        <p:spPr bwMode="auto">
          <a:xfrm>
            <a:off x="5867400" y="3581400"/>
            <a:ext cx="3276600" cy="3009900"/>
          </a:xfrm>
          <a:prstGeom prst="rect">
            <a:avLst/>
          </a:prstGeom>
          <a:ln>
            <a:noFill/>
          </a:ln>
          <a:effectLst>
            <a:softEdge rad="112500"/>
          </a:effectLst>
        </p:spPr>
      </p:pic>
      <p:pic>
        <p:nvPicPr>
          <p:cNvPr id="5" name="Content Placeholder 4" descr="the-rock_l.jpg"/>
          <p:cNvPicPr>
            <a:picLocks noChangeAspect="1"/>
          </p:cNvPicPr>
          <p:nvPr/>
        </p:nvPicPr>
        <p:blipFill>
          <a:blip r:embed="rId3"/>
          <a:srcRect/>
          <a:stretch>
            <a:fillRect/>
          </a:stretch>
        </p:blipFill>
        <p:spPr bwMode="auto">
          <a:xfrm>
            <a:off x="4202119" y="1417638"/>
            <a:ext cx="2418583" cy="3224777"/>
          </a:xfrm>
          <a:prstGeom prst="rect">
            <a:avLst/>
          </a:prstGeom>
          <a:ln>
            <a:noFill/>
          </a:ln>
          <a:effectLst>
            <a:softEdge rad="112500"/>
          </a:effectLst>
        </p:spPr>
      </p:pic>
      <p:sp>
        <p:nvSpPr>
          <p:cNvPr id="6" name="TextBox 5"/>
          <p:cNvSpPr txBox="1"/>
          <p:nvPr/>
        </p:nvSpPr>
        <p:spPr>
          <a:xfrm>
            <a:off x="6620702" y="1985966"/>
            <a:ext cx="2274982" cy="646331"/>
          </a:xfrm>
          <a:prstGeom prst="rect">
            <a:avLst/>
          </a:prstGeom>
          <a:noFill/>
        </p:spPr>
        <p:txBody>
          <a:bodyPr wrap="none" rtlCol="0">
            <a:spAutoFit/>
          </a:bodyPr>
          <a:lstStyle/>
          <a:p>
            <a:pPr>
              <a:buFont typeface="Wingdings" charset="2"/>
              <a:buChar char="ß"/>
            </a:pPr>
            <a:r>
              <a:rPr lang="en-US" dirty="0" smtClean="0">
                <a:solidFill>
                  <a:srgbClr val="0000FF"/>
                </a:solidFill>
                <a:sym typeface="Wingdings"/>
              </a:rPr>
              <a:t> Dwayne Johnson at </a:t>
            </a:r>
          </a:p>
          <a:p>
            <a:r>
              <a:rPr lang="en-US" dirty="0" smtClean="0">
                <a:solidFill>
                  <a:srgbClr val="0000FF"/>
                </a:solidFill>
                <a:sym typeface="Wingdings"/>
              </a:rPr>
              <a:t>     work</a:t>
            </a:r>
            <a:endParaRPr lang="en-US" dirty="0">
              <a:solidFill>
                <a:srgbClr val="0000FF"/>
              </a:solidFill>
            </a:endParaRPr>
          </a:p>
        </p:txBody>
      </p:sp>
      <p:sp>
        <p:nvSpPr>
          <p:cNvPr id="7" name="TextBox 6"/>
          <p:cNvSpPr txBox="1"/>
          <p:nvPr/>
        </p:nvSpPr>
        <p:spPr>
          <a:xfrm>
            <a:off x="4108047" y="5064140"/>
            <a:ext cx="1759353" cy="646331"/>
          </a:xfrm>
          <a:prstGeom prst="rect">
            <a:avLst/>
          </a:prstGeom>
          <a:noFill/>
        </p:spPr>
        <p:txBody>
          <a:bodyPr wrap="none" rtlCol="0">
            <a:spAutoFit/>
          </a:bodyPr>
          <a:lstStyle/>
          <a:p>
            <a:r>
              <a:rPr lang="en-US" dirty="0" smtClean="0">
                <a:solidFill>
                  <a:srgbClr val="0000FF"/>
                </a:solidFill>
              </a:rPr>
              <a:t>Dwayne Johnson </a:t>
            </a:r>
          </a:p>
          <a:p>
            <a:r>
              <a:rPr lang="en-US" dirty="0" smtClean="0">
                <a:solidFill>
                  <a:srgbClr val="0000FF"/>
                </a:solidFill>
              </a:rPr>
              <a:t>at home </a:t>
            </a:r>
            <a:r>
              <a:rPr lang="en-US" dirty="0" err="1" smtClean="0">
                <a:solidFill>
                  <a:srgbClr val="0000FF"/>
                </a:solidFill>
                <a:sym typeface="Wingdings"/>
              </a:rPr>
              <a:t></a:t>
            </a:r>
            <a:endParaRPr lang="en-US" dirty="0">
              <a:solidFill>
                <a:srgbClr val="0000FF"/>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Biological Perspective</a:t>
            </a:r>
            <a:endParaRPr lang="en-US" b="1" dirty="0">
              <a:solidFill>
                <a:srgbClr val="660066"/>
              </a:solidFill>
            </a:endParaRPr>
          </a:p>
        </p:txBody>
      </p:sp>
      <p:sp>
        <p:nvSpPr>
          <p:cNvPr id="3" name="Content Placeholder 2"/>
          <p:cNvSpPr>
            <a:spLocks noGrp="1"/>
          </p:cNvSpPr>
          <p:nvPr>
            <p:ph idx="1"/>
          </p:nvPr>
        </p:nvSpPr>
        <p:spPr>
          <a:xfrm>
            <a:off x="5105115" y="1600200"/>
            <a:ext cx="3818445" cy="4525963"/>
          </a:xfrm>
        </p:spPr>
        <p:txBody>
          <a:bodyPr>
            <a:normAutofit lnSpcReduction="10000"/>
          </a:bodyPr>
          <a:lstStyle/>
          <a:p>
            <a:r>
              <a:rPr lang="en-US" dirty="0" smtClean="0"/>
              <a:t>What percentage of personality is inherited?</a:t>
            </a:r>
          </a:p>
          <a:p>
            <a:pPr lvl="1"/>
            <a:r>
              <a:rPr lang="en-US" dirty="0" smtClean="0"/>
              <a:t>“</a:t>
            </a:r>
            <a:r>
              <a:rPr lang="en-US" dirty="0" smtClean="0">
                <a:solidFill>
                  <a:srgbClr val="FF0000"/>
                </a:solidFill>
              </a:rPr>
              <a:t>Heritability</a:t>
            </a:r>
            <a:r>
              <a:rPr lang="en-US" dirty="0" smtClean="0"/>
              <a:t>”</a:t>
            </a:r>
          </a:p>
          <a:p>
            <a:r>
              <a:rPr lang="en-US" dirty="0" smtClean="0"/>
              <a:t>We are not sure BUT </a:t>
            </a:r>
            <a:r>
              <a:rPr lang="en-US" dirty="0" smtClean="0">
                <a:solidFill>
                  <a:srgbClr val="FF0000"/>
                </a:solidFill>
              </a:rPr>
              <a:t>temperaments </a:t>
            </a:r>
            <a:r>
              <a:rPr lang="en-US" dirty="0" smtClean="0"/>
              <a:t>do seem to be stable from infants to old age.</a:t>
            </a:r>
            <a:endParaRPr lang="en-US" dirty="0"/>
          </a:p>
        </p:txBody>
      </p:sp>
      <p:pic>
        <p:nvPicPr>
          <p:cNvPr id="4" name="Content Placeholder 4" descr="happy-baby-photos.png"/>
          <p:cNvPicPr>
            <a:picLocks noChangeAspect="1"/>
          </p:cNvPicPr>
          <p:nvPr/>
        </p:nvPicPr>
        <p:blipFill>
          <a:blip r:embed="rId2"/>
          <a:srcRect/>
          <a:stretch>
            <a:fillRect/>
          </a:stretch>
        </p:blipFill>
        <p:spPr bwMode="auto">
          <a:xfrm>
            <a:off x="228278" y="4008438"/>
            <a:ext cx="1954213" cy="2181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287_3_bw%20depressed%20man.jpg"/>
          <p:cNvPicPr>
            <a:picLocks noChangeAspect="1"/>
          </p:cNvPicPr>
          <p:nvPr/>
        </p:nvPicPr>
        <p:blipFill>
          <a:blip r:embed="rId3"/>
          <a:srcRect/>
          <a:stretch>
            <a:fillRect/>
          </a:stretch>
        </p:blipFill>
        <p:spPr bwMode="auto">
          <a:xfrm>
            <a:off x="2801835" y="1265238"/>
            <a:ext cx="2133600" cy="2628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sad%20baby_thumbnail.jpg"/>
          <p:cNvPicPr>
            <a:picLocks noChangeAspect="1"/>
          </p:cNvPicPr>
          <p:nvPr/>
        </p:nvPicPr>
        <p:blipFill>
          <a:blip r:embed="rId4"/>
          <a:srcRect/>
          <a:stretch>
            <a:fillRect/>
          </a:stretch>
        </p:blipFill>
        <p:spPr bwMode="auto">
          <a:xfrm>
            <a:off x="268294" y="1417638"/>
            <a:ext cx="2157413" cy="21574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old-man-laughing.jpg"/>
          <p:cNvPicPr>
            <a:picLocks noChangeAspect="1"/>
          </p:cNvPicPr>
          <p:nvPr/>
        </p:nvPicPr>
        <p:blipFill>
          <a:blip r:embed="rId5"/>
          <a:srcRect/>
          <a:stretch>
            <a:fillRect/>
          </a:stretch>
        </p:blipFill>
        <p:spPr bwMode="auto">
          <a:xfrm>
            <a:off x="2412195" y="4152188"/>
            <a:ext cx="2895600" cy="2019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9" name="Straight Arrow Connector 8"/>
          <p:cNvCxnSpPr/>
          <p:nvPr/>
        </p:nvCxnSpPr>
        <p:spPr>
          <a:xfrm>
            <a:off x="2290587" y="2553385"/>
            <a:ext cx="681969" cy="1588"/>
          </a:xfrm>
          <a:prstGeom prst="straightConnector1">
            <a:avLst/>
          </a:prstGeom>
          <a:ln w="1016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1949602" y="5201340"/>
            <a:ext cx="681969" cy="1588"/>
          </a:xfrm>
          <a:prstGeom prst="straightConnector1">
            <a:avLst/>
          </a:prstGeom>
          <a:ln w="1016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Psychodynamic Perspective</a:t>
            </a:r>
            <a:endParaRPr lang="en-US" b="1" dirty="0">
              <a:solidFill>
                <a:srgbClr val="660066"/>
              </a:solidFill>
            </a:endParaRPr>
          </a:p>
        </p:txBody>
      </p:sp>
      <p:pic>
        <p:nvPicPr>
          <p:cNvPr id="5" name="Picture 4"/>
          <p:cNvPicPr>
            <a:picLocks noChangeAspect="1"/>
          </p:cNvPicPr>
          <p:nvPr/>
        </p:nvPicPr>
        <p:blipFill>
          <a:blip r:embed="rId2"/>
          <a:srcRect l="25705" t="4240" r="27610" b="3746"/>
          <a:stretch>
            <a:fillRect/>
          </a:stretch>
        </p:blipFill>
        <p:spPr>
          <a:xfrm>
            <a:off x="457200" y="1255518"/>
            <a:ext cx="4148479" cy="54403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ontent Placeholder 2"/>
          <p:cNvSpPr>
            <a:spLocks noGrp="1"/>
          </p:cNvSpPr>
          <p:nvPr>
            <p:ph idx="1"/>
          </p:nvPr>
        </p:nvSpPr>
        <p:spPr>
          <a:xfrm>
            <a:off x="4682964" y="1417638"/>
            <a:ext cx="4288763" cy="4525963"/>
          </a:xfrm>
        </p:spPr>
        <p:txBody>
          <a:bodyPr>
            <a:normAutofit fontScale="92500" lnSpcReduction="10000"/>
          </a:bodyPr>
          <a:lstStyle/>
          <a:p>
            <a:r>
              <a:rPr lang="en-US" dirty="0" smtClean="0">
                <a:solidFill>
                  <a:srgbClr val="FF0000"/>
                </a:solidFill>
              </a:rPr>
              <a:t>Conscious</a:t>
            </a:r>
            <a:r>
              <a:rPr lang="en-US" dirty="0" smtClean="0"/>
              <a:t>: things we are aware of</a:t>
            </a:r>
          </a:p>
          <a:p>
            <a:r>
              <a:rPr lang="en-US" dirty="0" smtClean="0">
                <a:solidFill>
                  <a:srgbClr val="FF0000"/>
                </a:solidFill>
              </a:rPr>
              <a:t>Preconscious</a:t>
            </a:r>
            <a:r>
              <a:rPr lang="en-US" dirty="0" smtClean="0"/>
              <a:t>: things we can be aware of if we thing of them</a:t>
            </a:r>
          </a:p>
          <a:p>
            <a:r>
              <a:rPr lang="en-US" dirty="0" smtClean="0">
                <a:solidFill>
                  <a:srgbClr val="FF0000"/>
                </a:solidFill>
              </a:rPr>
              <a:t>Unconscious</a:t>
            </a:r>
            <a:r>
              <a:rPr lang="en-US" dirty="0" smtClean="0"/>
              <a:t>: deep, hidden </a:t>
            </a:r>
            <a:r>
              <a:rPr lang="en-US" dirty="0" err="1" smtClean="0"/>
              <a:t>resevoir</a:t>
            </a:r>
            <a:r>
              <a:rPr lang="en-US" dirty="0" smtClean="0"/>
              <a:t> that holds our “true” self—all of our fears and desires.</a:t>
            </a:r>
          </a:p>
          <a:p>
            <a:endParaRPr lang="en-US" dirty="0"/>
          </a:p>
        </p:txBody>
      </p:sp>
      <p:cxnSp>
        <p:nvCxnSpPr>
          <p:cNvPr id="8" name="Straight Connector 7"/>
          <p:cNvCxnSpPr/>
          <p:nvPr/>
        </p:nvCxnSpPr>
        <p:spPr>
          <a:xfrm rot="10800000" flipV="1">
            <a:off x="2945540" y="1675235"/>
            <a:ext cx="1859032" cy="378280"/>
          </a:xfrm>
          <a:prstGeom prst="line">
            <a:avLst/>
          </a:prstGeom>
          <a:ln w="44450" cap="flat" cmpd="sng" algn="ctr">
            <a:solidFill>
              <a:srgbClr val="FF0000"/>
            </a:solidFill>
            <a:prstDash val="solid"/>
            <a:round/>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rot="10800000" flipV="1">
            <a:off x="3269816" y="2585782"/>
            <a:ext cx="1538526" cy="1"/>
          </a:xfrm>
          <a:prstGeom prst="line">
            <a:avLst/>
          </a:prstGeom>
          <a:ln w="44450" cap="flat" cmpd="sng" algn="ctr">
            <a:solidFill>
              <a:srgbClr val="FF0000"/>
            </a:solidFill>
            <a:prstDash val="solid"/>
            <a:round/>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4" name="Straight Connector 13"/>
          <p:cNvCxnSpPr/>
          <p:nvPr/>
        </p:nvCxnSpPr>
        <p:spPr>
          <a:xfrm rot="10800000">
            <a:off x="2959052" y="3908171"/>
            <a:ext cx="1862802" cy="1588"/>
          </a:xfrm>
          <a:prstGeom prst="line">
            <a:avLst/>
          </a:prstGeom>
          <a:ln w="44450" cap="flat" cmpd="sng" algn="ctr">
            <a:solidFill>
              <a:srgbClr val="FF0000"/>
            </a:solidFill>
            <a:prstDash val="solid"/>
            <a:round/>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Practice!</a:t>
            </a:r>
            <a:endParaRPr lang="en-US" b="1" dirty="0">
              <a:solidFill>
                <a:srgbClr val="660066"/>
              </a:solidFill>
            </a:endParaRPr>
          </a:p>
        </p:txBody>
      </p:sp>
      <p:sp>
        <p:nvSpPr>
          <p:cNvPr id="3" name="Content Placeholder 2"/>
          <p:cNvSpPr>
            <a:spLocks noGrp="1"/>
          </p:cNvSpPr>
          <p:nvPr>
            <p:ph idx="1"/>
          </p:nvPr>
        </p:nvSpPr>
        <p:spPr/>
        <p:txBody>
          <a:bodyPr/>
          <a:lstStyle/>
          <a:p>
            <a:r>
              <a:rPr lang="en-US" dirty="0" smtClean="0"/>
              <a:t>I hope you have a few quiz-taking genes.</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56027" y="3947574"/>
            <a:ext cx="3887972" cy="2910425"/>
          </a:xfrm>
          <a:prstGeom prst="rect">
            <a:avLst/>
          </a:prstGeom>
        </p:spPr>
      </p:pic>
      <p:sp>
        <p:nvSpPr>
          <p:cNvPr id="2" name="Title 1"/>
          <p:cNvSpPr>
            <a:spLocks noGrp="1"/>
          </p:cNvSpPr>
          <p:nvPr>
            <p:ph type="title"/>
          </p:nvPr>
        </p:nvSpPr>
        <p:spPr/>
        <p:txBody>
          <a:bodyPr/>
          <a:lstStyle/>
          <a:p>
            <a:r>
              <a:rPr lang="en-US" b="1" dirty="0" smtClean="0">
                <a:solidFill>
                  <a:srgbClr val="660066"/>
                </a:solidFill>
              </a:rPr>
              <a:t>Practice!</a:t>
            </a:r>
            <a:endParaRPr lang="en-US" b="1" dirty="0">
              <a:solidFill>
                <a:srgbClr val="660066"/>
              </a:solidFill>
            </a:endParaRPr>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What three broad lines of research support the hypothesis that personality differences are due in part to genetic differences?</a:t>
            </a:r>
          </a:p>
          <a:p>
            <a:pPr marL="514350" indent="-514350">
              <a:buFont typeface="+mj-lt"/>
              <a:buAutoNum type="arabicPeriod"/>
            </a:pPr>
            <a:r>
              <a:rPr lang="en-US" dirty="0" smtClean="0">
                <a:solidFill>
                  <a:srgbClr val="FF0000"/>
                </a:solidFill>
              </a:rPr>
              <a:t>In behavioral-genetic studies, the heritability of personality traits, including the Big Five, is typically about…</a:t>
            </a:r>
          </a:p>
          <a:p>
            <a:pPr marL="914400" lvl="1" indent="-514350">
              <a:buFont typeface="+mj-lt"/>
              <a:buAutoNum type="alphaLcParenR"/>
            </a:pPr>
            <a:r>
              <a:rPr lang="en-US" dirty="0" smtClean="0">
                <a:solidFill>
                  <a:srgbClr val="FF0000"/>
                </a:solidFill>
              </a:rPr>
              <a:t>0.50</a:t>
            </a:r>
          </a:p>
          <a:p>
            <a:pPr marL="914400" lvl="1" indent="-514350">
              <a:buFont typeface="+mj-lt"/>
              <a:buAutoNum type="alphaLcParenR"/>
            </a:pPr>
            <a:r>
              <a:rPr lang="en-US" dirty="0" smtClean="0">
                <a:solidFill>
                  <a:srgbClr val="FF0000"/>
                </a:solidFill>
              </a:rPr>
              <a:t>0.90</a:t>
            </a:r>
          </a:p>
          <a:p>
            <a:pPr marL="914400" lvl="1" indent="-514350">
              <a:buFont typeface="+mj-lt"/>
              <a:buAutoNum type="alphaLcParenR"/>
            </a:pPr>
            <a:r>
              <a:rPr lang="en-US" dirty="0" smtClean="0">
                <a:solidFill>
                  <a:srgbClr val="FF0000"/>
                </a:solidFill>
              </a:rPr>
              <a:t>0.10 to 0.20</a:t>
            </a:r>
          </a:p>
          <a:p>
            <a:pPr marL="914400" lvl="1" indent="-514350">
              <a:buFont typeface="+mj-lt"/>
              <a:buAutoNum type="alphaLcParenR"/>
            </a:pPr>
            <a:r>
              <a:rPr lang="en-US" dirty="0">
                <a:solidFill>
                  <a:srgbClr val="FF0000"/>
                </a:solidFill>
              </a:rPr>
              <a:t>0</a:t>
            </a: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Practice!</a:t>
            </a:r>
            <a:endParaRPr lang="en-US" b="1" dirty="0">
              <a:solidFill>
                <a:srgbClr val="660066"/>
              </a:solidFill>
            </a:endParaRPr>
          </a:p>
        </p:txBody>
      </p:sp>
      <p:sp>
        <p:nvSpPr>
          <p:cNvPr id="3" name="Content Placeholder 2"/>
          <p:cNvSpPr>
            <a:spLocks noGrp="1"/>
          </p:cNvSpPr>
          <p:nvPr>
            <p:ph idx="1"/>
          </p:nvPr>
        </p:nvSpPr>
        <p:spPr/>
        <p:txBody>
          <a:bodyPr>
            <a:normAutofit/>
          </a:bodyPr>
          <a:lstStyle/>
          <a:p>
            <a:pPr marL="514350" indent="-514350">
              <a:buFont typeface="+mj-lt"/>
              <a:buAutoNum type="arabicPeriod" startAt="3"/>
            </a:pPr>
            <a:r>
              <a:rPr lang="en-US" dirty="0" smtClean="0"/>
              <a:t>A newspaper headlines announces: “Couch Potatoes Born, Not Made: Kids’ TV Habits May Be Hereditary.”  Why is this headline misleading?  What other explanations of the finding are possible?  What aspects of TV watching could have a hereditary component?</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How’d You Do??</a:t>
            </a:r>
            <a:endParaRPr lang="en-US" b="1" dirty="0">
              <a:solidFill>
                <a:srgbClr val="660066"/>
              </a:solidFill>
            </a:endParaRPr>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Research on animal personalities, human temperaments, and the heritability of traits</a:t>
            </a:r>
          </a:p>
          <a:p>
            <a:pPr marL="514350" indent="-514350">
              <a:buFont typeface="+mj-lt"/>
              <a:buAutoNum type="arabicPeriod"/>
            </a:pPr>
            <a:r>
              <a:rPr lang="en-US" dirty="0" smtClean="0">
                <a:solidFill>
                  <a:srgbClr val="FF0000"/>
                </a:solidFill>
              </a:rPr>
              <a:t>A = 0.50</a:t>
            </a:r>
          </a:p>
          <a:p>
            <a:pPr marL="514350" indent="-514350">
              <a:buFont typeface="+mj-lt"/>
              <a:buAutoNum type="arabicPeriod"/>
            </a:pPr>
            <a:r>
              <a:rPr lang="en-US" dirty="0" smtClean="0"/>
              <a:t>The headline implies there is a “TV-watching gene,” but there obviously isn’t such a gene.  The writer fails to consider other explanations.  For example, perhaps some temperaments dispose people to be passive, and this disposition leads to a tendency to watch a lot of TV</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Behavioral Perspective</a:t>
            </a:r>
            <a:endParaRPr lang="en-US" b="1" dirty="0">
              <a:solidFill>
                <a:srgbClr val="660066"/>
              </a:solidFill>
            </a:endParaRPr>
          </a:p>
        </p:txBody>
      </p:sp>
      <p:sp>
        <p:nvSpPr>
          <p:cNvPr id="3" name="Content Placeholder 2"/>
          <p:cNvSpPr>
            <a:spLocks noGrp="1"/>
          </p:cNvSpPr>
          <p:nvPr>
            <p:ph idx="1"/>
          </p:nvPr>
        </p:nvSpPr>
        <p:spPr>
          <a:xfrm>
            <a:off x="457200" y="1600200"/>
            <a:ext cx="4109733" cy="4525963"/>
          </a:xfrm>
        </p:spPr>
        <p:txBody>
          <a:bodyPr>
            <a:normAutofit fontScale="92500" lnSpcReduction="20000"/>
          </a:bodyPr>
          <a:lstStyle/>
          <a:p>
            <a:r>
              <a:rPr lang="en-US" dirty="0" smtClean="0"/>
              <a:t>The way most people think of personality is meaningless</a:t>
            </a:r>
          </a:p>
          <a:p>
            <a:r>
              <a:rPr lang="en-US" dirty="0" smtClean="0"/>
              <a:t>Personality changes according to </a:t>
            </a:r>
            <a:r>
              <a:rPr lang="en-US" dirty="0" smtClean="0">
                <a:solidFill>
                  <a:srgbClr val="FF0000"/>
                </a:solidFill>
              </a:rPr>
              <a:t>environment</a:t>
            </a:r>
          </a:p>
          <a:p>
            <a:pPr lvl="1"/>
            <a:r>
              <a:rPr lang="en-US" dirty="0" smtClean="0"/>
              <a:t>Awards and punishment</a:t>
            </a:r>
          </a:p>
          <a:p>
            <a:r>
              <a:rPr lang="en-US" dirty="0" smtClean="0">
                <a:solidFill>
                  <a:srgbClr val="0000FF"/>
                </a:solidFill>
              </a:rPr>
              <a:t>If you change the environment, you can change the personality</a:t>
            </a:r>
            <a:endParaRPr lang="en-US" dirty="0">
              <a:solidFill>
                <a:srgbClr val="0000FF"/>
              </a:solidFill>
            </a:endParaRPr>
          </a:p>
        </p:txBody>
      </p:sp>
      <p:pic>
        <p:nvPicPr>
          <p:cNvPr id="5" name="Content Placeholder 4" descr="01trash_190x243.jpg"/>
          <p:cNvPicPr>
            <a:picLocks noChangeAspect="1"/>
          </p:cNvPicPr>
          <p:nvPr/>
        </p:nvPicPr>
        <p:blipFill>
          <a:blip r:embed="rId2"/>
          <a:srcRect/>
          <a:stretch>
            <a:fillRect/>
          </a:stretch>
        </p:blipFill>
        <p:spPr bwMode="auto">
          <a:xfrm>
            <a:off x="4371521" y="1600200"/>
            <a:ext cx="2438400" cy="3117850"/>
          </a:xfrm>
          <a:prstGeom prst="rect">
            <a:avLst/>
          </a:prstGeom>
          <a:ln>
            <a:noFill/>
          </a:ln>
          <a:effectLst>
            <a:softEdge rad="112500"/>
          </a:effectLst>
        </p:spPr>
      </p:pic>
      <p:pic>
        <p:nvPicPr>
          <p:cNvPr id="6" name="Picture 5" descr="draft_lens2300986module12737239photo_1227489266Warren_Sapp_Jazz.jpg"/>
          <p:cNvPicPr>
            <a:picLocks noChangeAspect="1"/>
          </p:cNvPicPr>
          <p:nvPr/>
        </p:nvPicPr>
        <p:blipFill>
          <a:blip r:embed="rId3"/>
          <a:srcRect/>
          <a:stretch>
            <a:fillRect/>
          </a:stretch>
        </p:blipFill>
        <p:spPr bwMode="auto">
          <a:xfrm>
            <a:off x="6737496" y="3555450"/>
            <a:ext cx="2362200" cy="3032125"/>
          </a:xfrm>
          <a:prstGeom prst="rect">
            <a:avLst/>
          </a:prstGeom>
          <a:ln>
            <a:noFill/>
          </a:ln>
          <a:effectLst>
            <a:softEdge rad="112500"/>
          </a:effectLst>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___ Perspective</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Practice!</a:t>
            </a:r>
            <a:endParaRPr lang="en-US" b="1" dirty="0">
              <a:solidFill>
                <a:srgbClr val="660066"/>
              </a:solidFill>
            </a:endParaRPr>
          </a:p>
        </p:txBody>
      </p:sp>
      <p:sp>
        <p:nvSpPr>
          <p:cNvPr id="3" name="Content Placeholder 2"/>
          <p:cNvSpPr>
            <a:spLocks noGrp="1"/>
          </p:cNvSpPr>
          <p:nvPr>
            <p:ph idx="1"/>
          </p:nvPr>
        </p:nvSpPr>
        <p:spPr/>
        <p:txBody>
          <a:bodyPr/>
          <a:lstStyle/>
          <a:p>
            <a:r>
              <a:rPr lang="en-US" dirty="0" smtClean="0"/>
              <a:t>I want to nurture your appreciation of quizzes because it’s in our nature to give them to you.</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49583" y="4560602"/>
            <a:ext cx="1903217" cy="2297398"/>
          </a:xfrm>
          <a:prstGeom prst="rect">
            <a:avLst/>
          </a:prstGeom>
        </p:spPr>
      </p:pic>
      <p:sp>
        <p:nvSpPr>
          <p:cNvPr id="2" name="Title 1"/>
          <p:cNvSpPr>
            <a:spLocks noGrp="1"/>
          </p:cNvSpPr>
          <p:nvPr>
            <p:ph type="title"/>
          </p:nvPr>
        </p:nvSpPr>
        <p:spPr/>
        <p:txBody>
          <a:bodyPr/>
          <a:lstStyle/>
          <a:p>
            <a:r>
              <a:rPr lang="en-US" b="1" dirty="0" smtClean="0">
                <a:solidFill>
                  <a:srgbClr val="660066"/>
                </a:solidFill>
              </a:rPr>
              <a:t>Practice!</a:t>
            </a:r>
            <a:endParaRPr lang="en-US" b="1" dirty="0">
              <a:solidFill>
                <a:srgbClr val="660066"/>
              </a:solidFill>
            </a:endParaRP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What three lines of evidence have disputed the belief that parents are the major influence on their children’s personalities?</a:t>
            </a:r>
          </a:p>
          <a:p>
            <a:pPr marL="514350" indent="-514350">
              <a:buFont typeface="+mj-lt"/>
              <a:buAutoNum type="arabicPeriod"/>
            </a:pPr>
            <a:r>
              <a:rPr lang="en-US" dirty="0" smtClean="0">
                <a:solidFill>
                  <a:srgbClr val="FF0000"/>
                </a:solidFill>
              </a:rPr>
              <a:t>Which contributes most to the variation among siblings in their personality traits:</a:t>
            </a:r>
          </a:p>
          <a:p>
            <a:pPr marL="914400" lvl="1" indent="-514350">
              <a:buFont typeface="+mj-lt"/>
              <a:buAutoNum type="alphaLcParenR"/>
            </a:pPr>
            <a:r>
              <a:rPr lang="en-US" dirty="0" smtClean="0">
                <a:solidFill>
                  <a:srgbClr val="FF0000"/>
                </a:solidFill>
              </a:rPr>
              <a:t>The family environment that all of them share</a:t>
            </a:r>
          </a:p>
          <a:p>
            <a:pPr marL="914400" lvl="1" indent="-514350">
              <a:buFont typeface="+mj-lt"/>
              <a:buAutoNum type="alphaLcParenR"/>
            </a:pPr>
            <a:r>
              <a:rPr lang="en-US" dirty="0" smtClean="0">
                <a:solidFill>
                  <a:srgbClr val="FF0000"/>
                </a:solidFill>
              </a:rPr>
              <a:t>The way their parents treat them</a:t>
            </a:r>
          </a:p>
          <a:p>
            <a:pPr marL="914400" lvl="1" indent="-514350">
              <a:buFont typeface="+mj-lt"/>
              <a:buAutoNum type="alphaLcParenR"/>
            </a:pPr>
            <a:r>
              <a:rPr lang="en-US" dirty="0" smtClean="0">
                <a:solidFill>
                  <a:srgbClr val="FF0000"/>
                </a:solidFill>
              </a:rPr>
              <a:t>The unique experiences they have that </a:t>
            </a:r>
          </a:p>
          <a:p>
            <a:pPr marL="914400" lvl="1" indent="-514350">
              <a:buNone/>
            </a:pPr>
            <a:r>
              <a:rPr lang="en-US" dirty="0" smtClean="0">
                <a:solidFill>
                  <a:srgbClr val="FF0000"/>
                </a:solidFill>
              </a:rPr>
              <a:t>       are not shared with families</a:t>
            </a:r>
            <a:endParaRPr lang="en-US" dirty="0">
              <a:solidFill>
                <a:srgbClr val="FF00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How’d You Do??</a:t>
            </a:r>
            <a:endParaRPr lang="en-US" b="1" dirty="0">
              <a:solidFill>
                <a:srgbClr val="660066"/>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The shared family environment has little, if any influence.  Few parents have a consistent child-rearing style.  Even when parents try to be consistent in the way they treat their children, there may be little relation between what they do and how the children turn out.</a:t>
            </a:r>
          </a:p>
          <a:p>
            <a:pPr marL="514350" lvl="1" indent="-514350">
              <a:buFont typeface="+mj-lt"/>
              <a:buAutoNum type="arabicPeriod" startAt="2"/>
            </a:pPr>
            <a:r>
              <a:rPr lang="en-US" sz="3200" dirty="0" smtClean="0">
                <a:solidFill>
                  <a:srgbClr val="FF0000"/>
                </a:solidFill>
              </a:rPr>
              <a:t>C = </a:t>
            </a:r>
            <a:r>
              <a:rPr lang="en-US" sz="3200" dirty="0" smtClean="0">
                <a:solidFill>
                  <a:srgbClr val="FF0000"/>
                </a:solidFill>
              </a:rPr>
              <a:t>The unique experiences they have that are not shared with families</a:t>
            </a: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660066"/>
                </a:solidFill>
              </a:rPr>
              <a:t>Sociocultural</a:t>
            </a:r>
            <a:r>
              <a:rPr lang="en-US" b="1" dirty="0" smtClean="0">
                <a:solidFill>
                  <a:srgbClr val="660066"/>
                </a:solidFill>
              </a:rPr>
              <a:t> Perspective</a:t>
            </a:r>
            <a:endParaRPr lang="en-US" b="1" dirty="0">
              <a:solidFill>
                <a:srgbClr val="660066"/>
              </a:solidFill>
            </a:endParaRPr>
          </a:p>
        </p:txBody>
      </p:sp>
      <p:sp>
        <p:nvSpPr>
          <p:cNvPr id="5" name="Rectangle 3"/>
          <p:cNvSpPr>
            <a:spLocks noChangeArrowheads="1"/>
          </p:cNvSpPr>
          <p:nvPr/>
        </p:nvSpPr>
        <p:spPr bwMode="auto">
          <a:xfrm>
            <a:off x="1975993" y="1217613"/>
            <a:ext cx="5398388" cy="1200971"/>
          </a:xfrm>
          <a:prstGeom prst="rect">
            <a:avLst/>
          </a:prstGeom>
          <a:noFill/>
          <a:ln w="9525">
            <a:noFill/>
            <a:miter lim="800000"/>
            <a:headEnd/>
            <a:tailEnd/>
          </a:ln>
        </p:spPr>
        <p:txBody>
          <a:bodyPr wrap="none" lIns="92075" tIns="46038" rIns="92075" bIns="46038">
            <a:prstTxWarp prst="textNoShape">
              <a:avLst/>
            </a:prstTxWarp>
            <a:spAutoFit/>
          </a:bodyPr>
          <a:lstStyle/>
          <a:p>
            <a:pPr algn="ctr"/>
            <a:r>
              <a:rPr lang="en-US" sz="3600" b="1" dirty="0"/>
              <a:t>Behavior learned through</a:t>
            </a:r>
          </a:p>
          <a:p>
            <a:pPr algn="ctr"/>
            <a:r>
              <a:rPr lang="en-US" sz="3600" b="1" dirty="0"/>
              <a:t>conditioning &amp; observation</a:t>
            </a:r>
          </a:p>
        </p:txBody>
      </p:sp>
      <p:sp>
        <p:nvSpPr>
          <p:cNvPr id="6" name="Rectangle 4"/>
          <p:cNvSpPr>
            <a:spLocks noChangeArrowheads="1"/>
          </p:cNvSpPr>
          <p:nvPr/>
        </p:nvSpPr>
        <p:spPr bwMode="auto">
          <a:xfrm>
            <a:off x="1269976" y="3427413"/>
            <a:ext cx="6812011" cy="1200971"/>
          </a:xfrm>
          <a:prstGeom prst="rect">
            <a:avLst/>
          </a:prstGeom>
          <a:noFill/>
          <a:ln w="9525">
            <a:noFill/>
            <a:miter lim="800000"/>
            <a:headEnd/>
            <a:tailEnd/>
          </a:ln>
        </p:spPr>
        <p:txBody>
          <a:bodyPr wrap="none" lIns="92075" tIns="46038" rIns="92075" bIns="46038">
            <a:prstTxWarp prst="textNoShape">
              <a:avLst/>
            </a:prstTxWarp>
            <a:spAutoFit/>
          </a:bodyPr>
          <a:lstStyle/>
          <a:p>
            <a:pPr algn="ctr"/>
            <a:r>
              <a:rPr lang="en-US" sz="3600" b="1" dirty="0">
                <a:solidFill>
                  <a:srgbClr val="000000"/>
                </a:solidFill>
              </a:rPr>
              <a:t>What we think about our situation</a:t>
            </a:r>
          </a:p>
          <a:p>
            <a:pPr algn="ctr"/>
            <a:r>
              <a:rPr lang="en-US" sz="3600" b="1" dirty="0">
                <a:solidFill>
                  <a:srgbClr val="000000"/>
                </a:solidFill>
              </a:rPr>
              <a:t>affects our behavior</a:t>
            </a:r>
          </a:p>
        </p:txBody>
      </p:sp>
      <p:sp>
        <p:nvSpPr>
          <p:cNvPr id="7" name="Rectangle 5"/>
          <p:cNvSpPr>
            <a:spLocks noChangeArrowheads="1"/>
          </p:cNvSpPr>
          <p:nvPr/>
        </p:nvSpPr>
        <p:spPr bwMode="auto">
          <a:xfrm>
            <a:off x="1695450" y="4995863"/>
            <a:ext cx="5916613" cy="132397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92075" tIns="46038" rIns="92075" bIns="46038">
            <a:prstTxWarp prst="textNoShape">
              <a:avLst/>
            </a:prstTxWarp>
            <a:spAutoFit/>
          </a:bodyPr>
          <a:lstStyle/>
          <a:p>
            <a:pPr algn="ctr"/>
            <a:r>
              <a:rPr lang="en-US" sz="4000" b="1" dirty="0">
                <a:solidFill>
                  <a:schemeClr val="bg1"/>
                </a:solidFill>
                <a:latin typeface="Lucida Casual" charset="0"/>
              </a:rPr>
              <a:t>Interaction of</a:t>
            </a:r>
          </a:p>
          <a:p>
            <a:pPr algn="ctr"/>
            <a:r>
              <a:rPr lang="en-US" sz="4000" b="1" dirty="0">
                <a:solidFill>
                  <a:schemeClr val="bg1"/>
                </a:solidFill>
                <a:latin typeface="Lucida Casual" charset="0"/>
              </a:rPr>
              <a:t>Environment &amp; Intellect</a:t>
            </a:r>
          </a:p>
        </p:txBody>
      </p:sp>
      <p:sp>
        <p:nvSpPr>
          <p:cNvPr id="8" name="AutoShape 6"/>
          <p:cNvSpPr>
            <a:spLocks noChangeArrowheads="1"/>
          </p:cNvSpPr>
          <p:nvPr/>
        </p:nvSpPr>
        <p:spPr bwMode="auto">
          <a:xfrm>
            <a:off x="4071938" y="2520950"/>
            <a:ext cx="1206500" cy="825500"/>
          </a:xfrm>
          <a:prstGeom prst="downArrow">
            <a:avLst>
              <a:gd name="adj1" fmla="val 75009"/>
              <a:gd name="adj2" fmla="val 50005"/>
            </a:avLst>
          </a:prstGeom>
          <a:solidFill>
            <a:srgbClr val="FFFF00"/>
          </a:solidFill>
          <a:ln w="12700">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rcRect l="3848" t="10070" r="4028" b="9232"/>
          <a:stretch>
            <a:fillRect/>
          </a:stretch>
        </p:blipFill>
        <p:spPr>
          <a:xfrm>
            <a:off x="1576913" y="-69785"/>
            <a:ext cx="6091289" cy="6963568"/>
          </a:xfrm>
          <a:prstGeom prst="rect">
            <a:avLst/>
          </a:prstGeom>
          <a:ln>
            <a:noFill/>
          </a:ln>
          <a:effectLst>
            <a:softEdge rad="112500"/>
          </a:effectLst>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US"/>
              <a:t>Albert Bandura</a:t>
            </a:r>
          </a:p>
        </p:txBody>
      </p:sp>
      <p:sp>
        <p:nvSpPr>
          <p:cNvPr id="77827" name="Content Placeholder 2"/>
          <p:cNvSpPr>
            <a:spLocks noGrp="1"/>
          </p:cNvSpPr>
          <p:nvPr>
            <p:ph sz="half" idx="1"/>
          </p:nvPr>
        </p:nvSpPr>
        <p:spPr>
          <a:xfrm>
            <a:off x="-228600" y="1600200"/>
            <a:ext cx="9372600" cy="1295400"/>
          </a:xfrm>
        </p:spPr>
        <p:txBody>
          <a:bodyPr/>
          <a:lstStyle/>
          <a:p>
            <a:pPr eaLnBrk="1" hangingPunct="1"/>
            <a:r>
              <a:rPr lang="en-US" sz="3200" b="1"/>
              <a:t>Modeling:  Bandura’s term for learning by imitating others.</a:t>
            </a:r>
          </a:p>
        </p:txBody>
      </p:sp>
      <p:sp>
        <p:nvSpPr>
          <p:cNvPr id="77828" name="Content Placeholder 3"/>
          <p:cNvSpPr>
            <a:spLocks noGrp="1"/>
          </p:cNvSpPr>
          <p:nvPr>
            <p:ph sz="half" idx="2"/>
          </p:nvPr>
        </p:nvSpPr>
        <p:spPr>
          <a:xfrm>
            <a:off x="609600" y="3352800"/>
            <a:ext cx="7467600" cy="3200400"/>
          </a:xfrm>
        </p:spPr>
        <p:txBody>
          <a:bodyPr/>
          <a:lstStyle/>
          <a:p>
            <a:pPr eaLnBrk="1" hangingPunct="1"/>
            <a:r>
              <a:rPr lang="en-US"/>
              <a:t>Discussion:   List ways that freshmen model themselves after seniors.  For example Imagine freshman year.  What kinds of things did seniors do that were cool?  Did they hold their books or walk in a particular way.  Hang out in certain places or sit in a place.</a:t>
            </a:r>
          </a:p>
          <a:p>
            <a:pPr eaLnBrk="1" hangingPunct="1"/>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Practice!</a:t>
            </a:r>
            <a:endParaRPr lang="en-US" b="1" dirty="0">
              <a:solidFill>
                <a:srgbClr val="660066"/>
              </a:solidFill>
            </a:endParaRPr>
          </a:p>
        </p:txBody>
      </p:sp>
      <p:sp>
        <p:nvSpPr>
          <p:cNvPr id="3" name="Content Placeholder 2"/>
          <p:cNvSpPr>
            <a:spLocks noGrp="1"/>
          </p:cNvSpPr>
          <p:nvPr>
            <p:ph idx="1"/>
          </p:nvPr>
        </p:nvSpPr>
        <p:spPr/>
        <p:txBody>
          <a:bodyPr/>
          <a:lstStyle/>
          <a:p>
            <a:r>
              <a:rPr lang="en-US" dirty="0" smtClean="0"/>
              <a:t>At the moment, you live in a culture that values the importance of quizzes.</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l="8474"/>
          <a:stretch>
            <a:fillRect/>
          </a:stretch>
        </p:blipFill>
        <p:spPr>
          <a:xfrm>
            <a:off x="-67560" y="2550663"/>
            <a:ext cx="2772772" cy="4307337"/>
          </a:xfrm>
          <a:prstGeom prst="rect">
            <a:avLst/>
          </a:prstGeom>
        </p:spPr>
      </p:pic>
      <p:sp>
        <p:nvSpPr>
          <p:cNvPr id="2" name="Title 1"/>
          <p:cNvSpPr>
            <a:spLocks noGrp="1"/>
          </p:cNvSpPr>
          <p:nvPr>
            <p:ph type="title"/>
          </p:nvPr>
        </p:nvSpPr>
        <p:spPr/>
        <p:txBody>
          <a:bodyPr/>
          <a:lstStyle/>
          <a:p>
            <a:r>
              <a:rPr lang="en-US" b="1" dirty="0" smtClean="0">
                <a:solidFill>
                  <a:srgbClr val="660066"/>
                </a:solidFill>
              </a:rPr>
              <a:t>Practice!</a:t>
            </a:r>
            <a:endParaRPr lang="en-US" b="1" dirty="0">
              <a:solidFill>
                <a:srgbClr val="660066"/>
              </a:solidFill>
            </a:endParaRPr>
          </a:p>
        </p:txBody>
      </p:sp>
      <p:sp>
        <p:nvSpPr>
          <p:cNvPr id="3" name="Content Placeholder 2"/>
          <p:cNvSpPr>
            <a:spLocks noGrp="1"/>
          </p:cNvSpPr>
          <p:nvPr>
            <p:ph idx="1"/>
          </p:nvPr>
        </p:nvSpPr>
        <p:spPr>
          <a:xfrm>
            <a:off x="2402879" y="1600200"/>
            <a:ext cx="6876241" cy="5046707"/>
          </a:xfrm>
        </p:spPr>
        <p:txBody>
          <a:bodyPr>
            <a:normAutofit fontScale="92500" lnSpcReduction="10000"/>
          </a:bodyPr>
          <a:lstStyle/>
          <a:p>
            <a:pPr marL="514350" indent="-514350">
              <a:buFont typeface="+mj-lt"/>
              <a:buAutoNum type="arabicPeriod"/>
            </a:pPr>
            <a:r>
              <a:rPr lang="en-US" dirty="0" smtClean="0"/>
              <a:t>Cultures whose members regard the “self” as a collection of stable personality traits are…</a:t>
            </a:r>
          </a:p>
          <a:p>
            <a:pPr marL="914400" lvl="1" indent="-514350">
              <a:buFont typeface="+mj-lt"/>
              <a:buAutoNum type="alphaLcParenR"/>
            </a:pPr>
            <a:r>
              <a:rPr lang="en-US" dirty="0" smtClean="0"/>
              <a:t>Individualist</a:t>
            </a:r>
          </a:p>
          <a:p>
            <a:pPr marL="914400" lvl="1" indent="-514350">
              <a:buFont typeface="+mj-lt"/>
              <a:buAutoNum type="alphaLcParenR"/>
            </a:pPr>
            <a:r>
              <a:rPr lang="en-US" dirty="0" smtClean="0"/>
              <a:t>Collectivist</a:t>
            </a:r>
          </a:p>
          <a:p>
            <a:pPr marL="514350" indent="-514350">
              <a:buFont typeface="+mj-lt"/>
              <a:buAutoNum type="arabicPeriod"/>
            </a:pPr>
            <a:r>
              <a:rPr lang="en-US" dirty="0" smtClean="0">
                <a:solidFill>
                  <a:srgbClr val="FF0000"/>
                </a:solidFill>
              </a:rPr>
              <a:t>A Mexican visitor to England wonders why everyone he meets seems to stand too far away from him in conversation.  When he moves closer, they move away.  Mexico and England have different rules of ________.</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Practice!</a:t>
            </a:r>
            <a:endParaRPr lang="en-US" b="1" dirty="0">
              <a:solidFill>
                <a:srgbClr val="660066"/>
              </a:solidFill>
            </a:endParaRPr>
          </a:p>
        </p:txBody>
      </p:sp>
      <p:sp>
        <p:nvSpPr>
          <p:cNvPr id="3" name="Content Placeholder 2"/>
          <p:cNvSpPr>
            <a:spLocks noGrp="1"/>
          </p:cNvSpPr>
          <p:nvPr>
            <p:ph idx="1"/>
          </p:nvPr>
        </p:nvSpPr>
        <p:spPr/>
        <p:txBody>
          <a:bodyPr>
            <a:normAutofit/>
          </a:bodyPr>
          <a:lstStyle/>
          <a:p>
            <a:pPr marL="514350" indent="-514350">
              <a:buFont typeface="+mj-lt"/>
              <a:buAutoNum type="arabicPeriod" startAt="3"/>
            </a:pPr>
            <a:r>
              <a:rPr lang="en-US" dirty="0" smtClean="0"/>
              <a:t>Why, according to one theory, do men in the American South and West respond more aggressively to perceived insults than other American men do?</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How’d You Do??</a:t>
            </a:r>
            <a:endParaRPr lang="en-US" b="1" dirty="0">
              <a:solidFill>
                <a:srgbClr val="660066"/>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Individualist</a:t>
            </a:r>
          </a:p>
          <a:p>
            <a:pPr marL="514350" indent="-514350">
              <a:buFont typeface="+mj-lt"/>
              <a:buAutoNum type="arabicPeriod"/>
            </a:pPr>
            <a:r>
              <a:rPr lang="en-US" dirty="0" smtClean="0">
                <a:solidFill>
                  <a:srgbClr val="FF0000"/>
                </a:solidFill>
              </a:rPr>
              <a:t>Conversational distance</a:t>
            </a:r>
          </a:p>
          <a:p>
            <a:pPr marL="514350" indent="-514350">
              <a:buFont typeface="+mj-lt"/>
              <a:buAutoNum type="arabicPeriod"/>
            </a:pPr>
            <a:r>
              <a:rPr lang="en-US" dirty="0" smtClean="0"/>
              <a:t>These men come from regions in which economies based on herding gave </a:t>
            </a:r>
            <a:r>
              <a:rPr lang="en-US" dirty="0"/>
              <a:t>r</a:t>
            </a:r>
            <a:r>
              <a:rPr lang="en-US" dirty="0" smtClean="0"/>
              <a:t>ise to “cultures of honor,” requiring males to be vigilant and aggressive toward potential threats.</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Humanistic Perspective</a:t>
            </a:r>
            <a:endParaRPr lang="en-US" b="1" dirty="0">
              <a:solidFill>
                <a:srgbClr val="660066"/>
              </a:solidFill>
            </a:endParaRPr>
          </a:p>
        </p:txBody>
      </p:sp>
      <p:graphicFrame>
        <p:nvGraphicFramePr>
          <p:cNvPr id="18434" name="Object 2"/>
          <p:cNvGraphicFramePr>
            <a:graphicFrameLocks/>
          </p:cNvGraphicFramePr>
          <p:nvPr/>
        </p:nvGraphicFramePr>
        <p:xfrm>
          <a:off x="3812191" y="2007279"/>
          <a:ext cx="2424113" cy="3065463"/>
        </p:xfrm>
        <a:graphic>
          <a:graphicData uri="http://schemas.openxmlformats.org/presentationml/2006/ole">
            <p:oleObj spid="_x0000_s18434" name="ClipArt" r:id="rId3" imgW="2895480" imgH="3659040" progId="MS_ClipArt_Gallery.2">
              <p:embed/>
            </p:oleObj>
          </a:graphicData>
        </a:graphic>
      </p:graphicFrame>
      <p:sp>
        <p:nvSpPr>
          <p:cNvPr id="6" name="TextBox 5"/>
          <p:cNvSpPr txBox="1"/>
          <p:nvPr/>
        </p:nvSpPr>
        <p:spPr>
          <a:xfrm>
            <a:off x="344678" y="2304499"/>
            <a:ext cx="3043747" cy="1384995"/>
          </a:xfrm>
          <a:prstGeom prst="rect">
            <a:avLst/>
          </a:prstGeom>
          <a:noFill/>
        </p:spPr>
        <p:txBody>
          <a:bodyPr wrap="none" rtlCol="0">
            <a:spAutoFit/>
          </a:bodyPr>
          <a:lstStyle/>
          <a:p>
            <a:pPr algn="ctr"/>
            <a:r>
              <a:rPr lang="en-US" sz="2800" b="1" dirty="0" smtClean="0">
                <a:solidFill>
                  <a:srgbClr val="FF0000"/>
                </a:solidFill>
              </a:rPr>
              <a:t>Abraham Maslow’s </a:t>
            </a:r>
          </a:p>
          <a:p>
            <a:pPr algn="ctr"/>
            <a:r>
              <a:rPr lang="en-US" sz="2800" b="1" dirty="0" smtClean="0">
                <a:solidFill>
                  <a:srgbClr val="FF0000"/>
                </a:solidFill>
              </a:rPr>
              <a:t>Self-Actualizing</a:t>
            </a:r>
          </a:p>
          <a:p>
            <a:pPr algn="ctr"/>
            <a:r>
              <a:rPr lang="en-US" sz="2800" b="1" dirty="0" smtClean="0">
                <a:solidFill>
                  <a:srgbClr val="FF0000"/>
                </a:solidFill>
              </a:rPr>
              <a:t>Person</a:t>
            </a:r>
            <a:endParaRPr lang="en-US" sz="2800" b="1" dirty="0">
              <a:solidFill>
                <a:srgbClr val="FF0000"/>
              </a:solidFill>
            </a:endParaRPr>
          </a:p>
        </p:txBody>
      </p:sp>
      <p:sp>
        <p:nvSpPr>
          <p:cNvPr id="7" name="TextBox 6"/>
          <p:cNvSpPr txBox="1"/>
          <p:nvPr/>
        </p:nvSpPr>
        <p:spPr>
          <a:xfrm>
            <a:off x="6015801" y="2304499"/>
            <a:ext cx="2670999" cy="1384995"/>
          </a:xfrm>
          <a:prstGeom prst="rect">
            <a:avLst/>
          </a:prstGeom>
          <a:noFill/>
        </p:spPr>
        <p:txBody>
          <a:bodyPr wrap="none" rtlCol="0">
            <a:spAutoFit/>
          </a:bodyPr>
          <a:lstStyle/>
          <a:p>
            <a:pPr algn="ctr"/>
            <a:r>
              <a:rPr lang="en-US" sz="2800" b="1" dirty="0" smtClean="0">
                <a:solidFill>
                  <a:srgbClr val="FF0000"/>
                </a:solidFill>
              </a:rPr>
              <a:t>Carl Rogers’s</a:t>
            </a:r>
          </a:p>
          <a:p>
            <a:pPr algn="ctr"/>
            <a:r>
              <a:rPr lang="en-US" sz="2800" b="1" dirty="0" smtClean="0">
                <a:solidFill>
                  <a:srgbClr val="FF0000"/>
                </a:solidFill>
              </a:rPr>
              <a:t>Person-Centered</a:t>
            </a:r>
          </a:p>
          <a:p>
            <a:pPr algn="ctr"/>
            <a:r>
              <a:rPr lang="en-US" sz="2800" b="1" dirty="0" smtClean="0">
                <a:solidFill>
                  <a:srgbClr val="FF0000"/>
                </a:solidFill>
              </a:rPr>
              <a:t>Perspective</a:t>
            </a:r>
            <a:endParaRPr lang="en-US" sz="2800" b="1" dirty="0">
              <a:solidFill>
                <a:srgbClr val="FF0000"/>
              </a:solidFill>
            </a:endParaRPr>
          </a:p>
        </p:txBody>
      </p:sp>
      <p:sp>
        <p:nvSpPr>
          <p:cNvPr id="8" name="TextBox 7"/>
          <p:cNvSpPr txBox="1"/>
          <p:nvPr/>
        </p:nvSpPr>
        <p:spPr>
          <a:xfrm>
            <a:off x="344678" y="4677464"/>
            <a:ext cx="8653380" cy="1384995"/>
          </a:xfrm>
          <a:prstGeom prst="rect">
            <a:avLst/>
          </a:prstGeom>
          <a:noFill/>
        </p:spPr>
        <p:txBody>
          <a:bodyPr wrap="none" rtlCol="0">
            <a:spAutoFit/>
          </a:bodyPr>
          <a:lstStyle/>
          <a:p>
            <a:r>
              <a:rPr lang="en-US" sz="2800" dirty="0" smtClean="0"/>
              <a:t>Humanists view the person as “healthy” rather than “sick.”</a:t>
            </a:r>
          </a:p>
          <a:p>
            <a:endParaRPr lang="en-US" sz="2800" dirty="0" smtClean="0"/>
          </a:p>
          <a:p>
            <a:r>
              <a:rPr lang="en-US" sz="2800" dirty="0" smtClean="0"/>
              <a:t>The individual is greater than the sum of his test scores.</a:t>
            </a:r>
            <a:endParaRPr lang="en-US" sz="2800" dirty="0"/>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Practice!</a:t>
            </a:r>
            <a:endParaRPr lang="en-US" b="1" dirty="0">
              <a:solidFill>
                <a:srgbClr val="660066"/>
              </a:solidFill>
            </a:endParaRPr>
          </a:p>
        </p:txBody>
      </p:sp>
      <p:sp>
        <p:nvSpPr>
          <p:cNvPr id="3" name="Content Placeholder 2"/>
          <p:cNvSpPr>
            <a:spLocks noGrp="1"/>
          </p:cNvSpPr>
          <p:nvPr>
            <p:ph idx="1"/>
          </p:nvPr>
        </p:nvSpPr>
        <p:spPr/>
        <p:txBody>
          <a:bodyPr/>
          <a:lstStyle/>
          <a:p>
            <a:r>
              <a:rPr lang="en-US" dirty="0" smtClean="0"/>
              <a:t>Exercise free will, as a humanist would advise you to, by choosing to take the following quiz.</a:t>
            </a: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Practice!</a:t>
            </a:r>
            <a:endParaRPr lang="en-US" b="1" dirty="0">
              <a:solidFill>
                <a:srgbClr val="660066"/>
              </a:solidFill>
            </a:endParaRPr>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According to Carl Rogers, a man who loves his wife only when she is looking her best is giving her positive regard that is…</a:t>
            </a:r>
          </a:p>
          <a:p>
            <a:pPr marL="914400" lvl="1" indent="-514350">
              <a:buFont typeface="+mj-lt"/>
              <a:buAutoNum type="alphaLcParenR"/>
            </a:pPr>
            <a:r>
              <a:rPr lang="en-US" dirty="0" smtClean="0"/>
              <a:t>Conditional</a:t>
            </a:r>
          </a:p>
          <a:p>
            <a:pPr marL="914400" lvl="1" indent="-514350">
              <a:buFont typeface="+mj-lt"/>
              <a:buAutoNum type="alphaLcParenR"/>
            </a:pPr>
            <a:r>
              <a:rPr lang="en-US" dirty="0" smtClean="0"/>
              <a:t>Unconditional</a:t>
            </a:r>
          </a:p>
          <a:p>
            <a:pPr marL="514350" indent="-514350">
              <a:buFont typeface="+mj-lt"/>
              <a:buAutoNum type="arabicPeriod"/>
            </a:pPr>
            <a:r>
              <a:rPr lang="en-US" dirty="0" smtClean="0">
                <a:solidFill>
                  <a:srgbClr val="FF0000"/>
                </a:solidFill>
              </a:rPr>
              <a:t>The humanist who described the importance of having peak experiences was…</a:t>
            </a:r>
          </a:p>
          <a:p>
            <a:pPr marL="914400" lvl="1" indent="-514350">
              <a:buFont typeface="+mj-lt"/>
              <a:buAutoNum type="alphaLcParenR"/>
            </a:pPr>
            <a:r>
              <a:rPr lang="en-US" dirty="0" smtClean="0">
                <a:solidFill>
                  <a:srgbClr val="FF0000"/>
                </a:solidFill>
              </a:rPr>
              <a:t>Abraham Maslow</a:t>
            </a:r>
          </a:p>
          <a:p>
            <a:pPr marL="914400" lvl="1" indent="-514350">
              <a:buFont typeface="+mj-lt"/>
              <a:buAutoNum type="alphaLcParenR"/>
            </a:pPr>
            <a:r>
              <a:rPr lang="en-US" dirty="0" smtClean="0">
                <a:solidFill>
                  <a:srgbClr val="FF0000"/>
                </a:solidFill>
              </a:rPr>
              <a:t>Rollo May</a:t>
            </a:r>
          </a:p>
          <a:p>
            <a:pPr marL="914400" lvl="1" indent="-514350">
              <a:buFont typeface="+mj-lt"/>
              <a:buAutoNum type="alphaLcParenR"/>
            </a:pPr>
            <a:r>
              <a:rPr lang="en-US" dirty="0" smtClean="0">
                <a:solidFill>
                  <a:srgbClr val="FF0000"/>
                </a:solidFill>
              </a:rPr>
              <a:t>Carl Rogers</a:t>
            </a: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5981256" y="4291844"/>
            <a:ext cx="1981496" cy="2593175"/>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Practice!</a:t>
            </a:r>
            <a:endParaRPr lang="en-US" b="1" dirty="0">
              <a:solidFill>
                <a:srgbClr val="660066"/>
              </a:solidFill>
            </a:endParaRPr>
          </a:p>
        </p:txBody>
      </p:sp>
      <p:sp>
        <p:nvSpPr>
          <p:cNvPr id="3" name="Content Placeholder 2"/>
          <p:cNvSpPr>
            <a:spLocks noGrp="1"/>
          </p:cNvSpPr>
          <p:nvPr>
            <p:ph idx="1"/>
          </p:nvPr>
        </p:nvSpPr>
        <p:spPr/>
        <p:txBody>
          <a:bodyPr>
            <a:normAutofit/>
          </a:bodyPr>
          <a:lstStyle/>
          <a:p>
            <a:pPr marL="514350" indent="-514350">
              <a:buFont typeface="+mj-lt"/>
              <a:buAutoNum type="arabicPeriod" startAt="3"/>
            </a:pPr>
            <a:r>
              <a:rPr lang="en-US" dirty="0" smtClean="0"/>
              <a:t>A humanist and a Freudian psychoanalyst are arguing about human nature.  What underlying assumptions about psychology and human potential are they likely to bring to their discussion?  How can they resolve their differences?</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How’d You Do??</a:t>
            </a:r>
            <a:endParaRPr lang="en-US" b="1" dirty="0">
              <a:solidFill>
                <a:srgbClr val="660066"/>
              </a:solidFill>
            </a:endParaRP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A = Conditional</a:t>
            </a:r>
          </a:p>
          <a:p>
            <a:pPr marL="514350" indent="-514350">
              <a:buFont typeface="+mj-lt"/>
              <a:buAutoNum type="arabicPeriod"/>
            </a:pPr>
            <a:r>
              <a:rPr lang="en-US" dirty="0" smtClean="0">
                <a:solidFill>
                  <a:srgbClr val="FF0000"/>
                </a:solidFill>
              </a:rPr>
              <a:t>A = Abraham Maslow</a:t>
            </a:r>
          </a:p>
          <a:p>
            <a:pPr marL="514350" indent="-514350">
              <a:buFont typeface="+mj-lt"/>
              <a:buAutoNum type="arabicPeriod"/>
            </a:pPr>
            <a:r>
              <a:rPr lang="en-US" dirty="0" smtClean="0"/>
              <a:t>Freudian assumes human nature is selfish and destructive; Humanist assumes that human nature is loving and life-affirming.  Can resolve debate by recognizing human beings have both capacities, and that situation and culture determine which capacity is expressed at a given time.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Freud’s Personality Structure</a:t>
            </a:r>
            <a:endParaRPr lang="en-US" b="1" dirty="0">
              <a:solidFill>
                <a:srgbClr val="660066"/>
              </a:solidFill>
            </a:endParaRPr>
          </a:p>
        </p:txBody>
      </p:sp>
      <p:sp>
        <p:nvSpPr>
          <p:cNvPr id="3" name="Content Placeholder 2"/>
          <p:cNvSpPr>
            <a:spLocks noGrp="1"/>
          </p:cNvSpPr>
          <p:nvPr>
            <p:ph idx="1"/>
          </p:nvPr>
        </p:nvSpPr>
        <p:spPr>
          <a:xfrm>
            <a:off x="457200" y="1600200"/>
            <a:ext cx="4096221" cy="4525963"/>
          </a:xfrm>
        </p:spPr>
        <p:txBody>
          <a:bodyPr>
            <a:normAutofit lnSpcReduction="10000"/>
          </a:bodyPr>
          <a:lstStyle/>
          <a:p>
            <a:r>
              <a:rPr lang="en-US" dirty="0" smtClean="0">
                <a:solidFill>
                  <a:srgbClr val="FF0000"/>
                </a:solidFill>
              </a:rPr>
              <a:t>Id</a:t>
            </a:r>
            <a:r>
              <a:rPr lang="en-US" dirty="0" smtClean="0"/>
              <a:t>: energy Striving to satisfy basic drives</a:t>
            </a:r>
          </a:p>
          <a:p>
            <a:r>
              <a:rPr lang="en-US" dirty="0" smtClean="0">
                <a:solidFill>
                  <a:srgbClr val="FF0000"/>
                </a:solidFill>
              </a:rPr>
              <a:t>Ego</a:t>
            </a:r>
            <a:r>
              <a:rPr lang="en-US" dirty="0" smtClean="0"/>
              <a:t>: Seeks to gratify the id in realistic ways</a:t>
            </a:r>
          </a:p>
          <a:p>
            <a:r>
              <a:rPr lang="en-US" dirty="0" smtClean="0">
                <a:solidFill>
                  <a:srgbClr val="FF0000"/>
                </a:solidFill>
              </a:rPr>
              <a:t>Superego</a:t>
            </a:r>
            <a:r>
              <a:rPr lang="en-US" dirty="0" smtClean="0"/>
              <a:t>: voice of conscious that emphasizes how we </a:t>
            </a:r>
            <a:r>
              <a:rPr lang="en-US" i="1" dirty="0" smtClean="0"/>
              <a:t>ought </a:t>
            </a:r>
            <a:r>
              <a:rPr lang="en-US" dirty="0" smtClean="0"/>
              <a:t>to behave</a:t>
            </a:r>
            <a:endParaRPr lang="en-US" dirty="0"/>
          </a:p>
        </p:txBody>
      </p:sp>
      <p:pic>
        <p:nvPicPr>
          <p:cNvPr id="5" name="Picture 4"/>
          <p:cNvPicPr>
            <a:picLocks noChangeAspect="1"/>
          </p:cNvPicPr>
          <p:nvPr/>
        </p:nvPicPr>
        <p:blipFill>
          <a:blip r:embed="rId2"/>
          <a:stretch>
            <a:fillRect/>
          </a:stretch>
        </p:blipFill>
        <p:spPr>
          <a:xfrm>
            <a:off x="4393521" y="1742785"/>
            <a:ext cx="4682919" cy="4248277"/>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Humanistic Perspective</a:t>
            </a:r>
            <a:endParaRPr lang="en-US" b="1" dirty="0">
              <a:solidFill>
                <a:srgbClr val="660066"/>
              </a:solidFill>
            </a:endParaRP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Id, Ego, Superego</a:t>
            </a:r>
            <a:endParaRPr lang="en-US" b="1" dirty="0">
              <a:solidFill>
                <a:srgbClr val="660066"/>
              </a:solidFill>
            </a:endParaRPr>
          </a:p>
        </p:txBody>
      </p:sp>
      <p:pic>
        <p:nvPicPr>
          <p:cNvPr id="4" name="Picture 3"/>
          <p:cNvPicPr>
            <a:picLocks noChangeAspect="1"/>
          </p:cNvPicPr>
          <p:nvPr/>
        </p:nvPicPr>
        <p:blipFill>
          <a:blip r:embed="rId2"/>
          <a:srcRect l="17193" r="6475"/>
          <a:stretch>
            <a:fillRect/>
          </a:stretch>
        </p:blipFill>
        <p:spPr>
          <a:xfrm>
            <a:off x="3513025" y="1765010"/>
            <a:ext cx="5389961" cy="4165600"/>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0066"/>
                </a:solidFill>
              </a:rPr>
              <a:t>Who’s Afraid of the Big Bad Wolf?</a:t>
            </a:r>
            <a:endParaRPr lang="en-US" b="1" dirty="0">
              <a:solidFill>
                <a:srgbClr val="660066"/>
              </a:solidFill>
            </a:endParaRPr>
          </a:p>
        </p:txBody>
      </p:sp>
      <p:sp>
        <p:nvSpPr>
          <p:cNvPr id="3" name="Content Placeholder 2"/>
          <p:cNvSpPr>
            <a:spLocks noGrp="1"/>
          </p:cNvSpPr>
          <p:nvPr>
            <p:ph idx="1"/>
          </p:nvPr>
        </p:nvSpPr>
        <p:spPr>
          <a:xfrm>
            <a:off x="5087112" y="6144391"/>
            <a:ext cx="3795588" cy="713609"/>
          </a:xfrm>
        </p:spPr>
        <p:txBody>
          <a:bodyPr>
            <a:normAutofit fontScale="55000" lnSpcReduction="20000"/>
          </a:bodyPr>
          <a:lstStyle/>
          <a:p>
            <a:r>
              <a:rPr lang="en-US" dirty="0" smtClean="0"/>
              <a:t>http://</a:t>
            </a:r>
            <a:r>
              <a:rPr lang="en-US" dirty="0" err="1" smtClean="0"/>
              <a:t>www.youtube.com/watch?v</a:t>
            </a:r>
            <a:r>
              <a:rPr lang="en-US" dirty="0" smtClean="0"/>
              <a:t>=ShE27Hst_NM&amp;feature=related</a:t>
            </a:r>
            <a:endParaRPr lang="en-US" dirty="0"/>
          </a:p>
        </p:txBody>
      </p:sp>
      <p:pic>
        <p:nvPicPr>
          <p:cNvPr id="4" name="Picture 3"/>
          <p:cNvPicPr>
            <a:picLocks noChangeAspect="1"/>
          </p:cNvPicPr>
          <p:nvPr/>
        </p:nvPicPr>
        <p:blipFill>
          <a:blip r:embed="rId2"/>
          <a:stretch>
            <a:fillRect/>
          </a:stretch>
        </p:blipFill>
        <p:spPr>
          <a:xfrm>
            <a:off x="260732" y="1216019"/>
            <a:ext cx="4826380" cy="5538846"/>
          </a:xfrm>
          <a:prstGeom prst="rect">
            <a:avLst/>
          </a:prstGeom>
        </p:spPr>
      </p:pic>
      <p:pic>
        <p:nvPicPr>
          <p:cNvPr id="5" name="Picture 4"/>
          <p:cNvPicPr>
            <a:picLocks noChangeAspect="1"/>
          </p:cNvPicPr>
          <p:nvPr/>
        </p:nvPicPr>
        <p:blipFill>
          <a:blip r:embed="rId3"/>
          <a:stretch>
            <a:fillRect/>
          </a:stretch>
        </p:blipFill>
        <p:spPr>
          <a:xfrm>
            <a:off x="5315276" y="2120900"/>
            <a:ext cx="3175000" cy="26162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1547</TotalTime>
  <Words>2202</Words>
  <Application>Microsoft Macintosh PowerPoint</Application>
  <PresentationFormat>On-screen Show (4:3)</PresentationFormat>
  <Paragraphs>274</Paragraphs>
  <Slides>70</Slides>
  <Notes>1</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70</vt:i4>
      </vt:variant>
    </vt:vector>
  </HeadingPairs>
  <TitlesOfParts>
    <vt:vector size="72" baseType="lpstr">
      <vt:lpstr>Office Theme</vt:lpstr>
      <vt:lpstr>ClipArt</vt:lpstr>
      <vt:lpstr>Personality</vt:lpstr>
      <vt:lpstr>Personality</vt:lpstr>
      <vt:lpstr>Psychodynamic Perspective</vt:lpstr>
      <vt:lpstr>Slide 4</vt:lpstr>
      <vt:lpstr>Psychodynamic Perspective</vt:lpstr>
      <vt:lpstr>Slide 6</vt:lpstr>
      <vt:lpstr>Freud’s Personality Structure</vt:lpstr>
      <vt:lpstr>Id, Ego, Superego</vt:lpstr>
      <vt:lpstr>Who’s Afraid of the Big Bad Wolf?</vt:lpstr>
      <vt:lpstr>Id</vt:lpstr>
      <vt:lpstr>Superego</vt:lpstr>
      <vt:lpstr>Ego</vt:lpstr>
      <vt:lpstr>Slide 13</vt:lpstr>
      <vt:lpstr>Slide 14</vt:lpstr>
      <vt:lpstr>Defense Mechanisms</vt:lpstr>
      <vt:lpstr>Scenario!</vt:lpstr>
      <vt:lpstr>Scenario!</vt:lpstr>
      <vt:lpstr>1.) Repression</vt:lpstr>
      <vt:lpstr>2.) Projection</vt:lpstr>
      <vt:lpstr>3.) Displacement</vt:lpstr>
      <vt:lpstr>4.) Reaction Formation</vt:lpstr>
      <vt:lpstr>5.) Regression</vt:lpstr>
      <vt:lpstr>Practice!</vt:lpstr>
      <vt:lpstr>Slide 24</vt:lpstr>
      <vt:lpstr>How’d You Do??</vt:lpstr>
      <vt:lpstr>6.) Denial</vt:lpstr>
      <vt:lpstr>Critics of Freud…</vt:lpstr>
      <vt:lpstr>Psychoanalysis Today</vt:lpstr>
      <vt:lpstr>Getting into the Unconscious</vt:lpstr>
      <vt:lpstr>What are projective tests, you ask??</vt:lpstr>
      <vt:lpstr>Slide 31</vt:lpstr>
      <vt:lpstr>Slide 32</vt:lpstr>
      <vt:lpstr>Slide 33</vt:lpstr>
      <vt:lpstr>Slide 34</vt:lpstr>
      <vt:lpstr>Slide 35</vt:lpstr>
      <vt:lpstr>What are projective tests, you ask??</vt:lpstr>
      <vt:lpstr>Slide 37</vt:lpstr>
      <vt:lpstr>Slide 38</vt:lpstr>
      <vt:lpstr>Slide 39</vt:lpstr>
      <vt:lpstr>Slide 40</vt:lpstr>
      <vt:lpstr>“Trait Perspective”</vt:lpstr>
      <vt:lpstr>Trait Theories of Personality</vt:lpstr>
      <vt:lpstr>Are there “Basic” Traits?</vt:lpstr>
      <vt:lpstr>“The Big Five”</vt:lpstr>
      <vt:lpstr>Rate Your Traits!</vt:lpstr>
      <vt:lpstr>Slide 46</vt:lpstr>
      <vt:lpstr>Score Yourself!</vt:lpstr>
      <vt:lpstr>Trait Theory Criticism</vt:lpstr>
      <vt:lpstr>Biological Perspective</vt:lpstr>
      <vt:lpstr>Practice!</vt:lpstr>
      <vt:lpstr>Practice!</vt:lpstr>
      <vt:lpstr>Practice!</vt:lpstr>
      <vt:lpstr>How’d You Do??</vt:lpstr>
      <vt:lpstr>Behavioral Perspective</vt:lpstr>
      <vt:lpstr>___ Perspective</vt:lpstr>
      <vt:lpstr>Practice!</vt:lpstr>
      <vt:lpstr>Practice!</vt:lpstr>
      <vt:lpstr>How’d You Do??</vt:lpstr>
      <vt:lpstr>Sociocultural Perspective</vt:lpstr>
      <vt:lpstr>Albert Bandura</vt:lpstr>
      <vt:lpstr>Practice!</vt:lpstr>
      <vt:lpstr>Practice!</vt:lpstr>
      <vt:lpstr>Practice!</vt:lpstr>
      <vt:lpstr>How’d You Do??</vt:lpstr>
      <vt:lpstr>Humanistic Perspective</vt:lpstr>
      <vt:lpstr>Practice!</vt:lpstr>
      <vt:lpstr>Practice!</vt:lpstr>
      <vt:lpstr>Practice!</vt:lpstr>
      <vt:lpstr>How’d You Do??</vt:lpstr>
      <vt:lpstr>Humanistic Perspective</vt:lpstr>
    </vt:vector>
  </TitlesOfParts>
  <Company>University of Illinois at Urbana-Champaign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Personality</dc:title>
  <dc:creator>Bobby Morrissey</dc:creator>
  <cp:lastModifiedBy>Bobby Morrissey</cp:lastModifiedBy>
  <cp:revision>11</cp:revision>
  <dcterms:created xsi:type="dcterms:W3CDTF">2014-01-21T04:01:04Z</dcterms:created>
  <dcterms:modified xsi:type="dcterms:W3CDTF">2014-01-22T05:48:11Z</dcterms:modified>
</cp:coreProperties>
</file>