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5" r:id="rId4"/>
    <p:sldId id="266" r:id="rId5"/>
    <p:sldId id="257" r:id="rId6"/>
    <p:sldId id="263" r:id="rId7"/>
    <p:sldId id="258" r:id="rId8"/>
    <p:sldId id="259" r:id="rId9"/>
    <p:sldId id="260" r:id="rId10"/>
    <p:sldId id="261" r:id="rId11"/>
    <p:sldId id="262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3B79-019B-6A41-B76E-D5EAA359ADF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8982-852C-5548-AD0B-4C24B6445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4871" b="10435"/>
          <a:stretch>
            <a:fillRect/>
          </a:stretch>
        </p:blipFill>
        <p:spPr>
          <a:xfrm>
            <a:off x="1412908" y="1985966"/>
            <a:ext cx="6450302" cy="4817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35" y="337749"/>
            <a:ext cx="8012401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Piaget’s Stages of </a:t>
            </a:r>
            <a:br>
              <a:rPr lang="en-US" b="1" dirty="0" smtClean="0">
                <a:solidFill>
                  <a:srgbClr val="660066"/>
                </a:solidFill>
              </a:rPr>
            </a:br>
            <a:r>
              <a:rPr lang="en-US" b="1" dirty="0" smtClean="0">
                <a:solidFill>
                  <a:srgbClr val="660066"/>
                </a:solidFill>
              </a:rPr>
              <a:t>Cognitive Development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4.) Formal Operational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13" y="1600200"/>
            <a:ext cx="411789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Age 12 to Adulthood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Capable of abstract reasoning</a:t>
            </a:r>
          </a:p>
          <a:p>
            <a:r>
              <a:rPr lang="en-US" dirty="0" smtClean="0"/>
              <a:t>Can now reason about situations they have not experienced firsthand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Can think about future possibilities</a:t>
            </a:r>
          </a:p>
          <a:p>
            <a:r>
              <a:rPr lang="en-US" dirty="0" smtClean="0"/>
              <a:t>Can compare and classify ideas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482" r="18002"/>
          <a:stretch>
            <a:fillRect/>
          </a:stretch>
        </p:blipFill>
        <p:spPr>
          <a:xfrm>
            <a:off x="5059091" y="840302"/>
            <a:ext cx="3509897" cy="5440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Can You Think Abstractly?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546809"/>
            <a:ext cx="6502400" cy="4737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Practice!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</a:t>
            </a:r>
            <a:r>
              <a:rPr lang="en-US" i="1" dirty="0" smtClean="0"/>
              <a:t>actively interpret </a:t>
            </a:r>
            <a:r>
              <a:rPr lang="en-US" dirty="0" smtClean="0"/>
              <a:t>the following quiz.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8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4066"/>
            <a:ext cx="8229600" cy="561443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Understanding that two rows of six pennies are equal in number, even if one row is spread out and the other is stacked up, is an example of 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Understanding that a toy exists even after Mom puts it in her purse is an example of ___________, which develops during the ___________ stage.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 5-year-old who tells his dad that “Sally said she saw a bunny but she was lying” has developed a ___________.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3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How’d You Do??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Object permanence; sensorimotor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Theory of mind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432" y="3121753"/>
            <a:ext cx="3617933" cy="373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Assimilation vs. Accommodation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Children must make constant mental adaptations to new observations and experiences</a:t>
            </a:r>
          </a:p>
          <a:p>
            <a:r>
              <a:rPr lang="en-US" dirty="0" smtClean="0"/>
              <a:t>Sometimes they </a:t>
            </a:r>
            <a:r>
              <a:rPr lang="en-US" dirty="0" smtClean="0">
                <a:solidFill>
                  <a:srgbClr val="FF0000"/>
                </a:solidFill>
              </a:rPr>
              <a:t>assimilate</a:t>
            </a:r>
            <a:r>
              <a:rPr lang="en-US" dirty="0" smtClean="0"/>
              <a:t> info into their existing mental categories.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German shepherd &amp; terrier both fit category of </a:t>
            </a:r>
            <a:r>
              <a:rPr lang="en-US" i="1" dirty="0" smtClean="0">
                <a:solidFill>
                  <a:srgbClr val="0000FF"/>
                </a:solidFill>
              </a:rPr>
              <a:t>dogs</a:t>
            </a:r>
          </a:p>
          <a:p>
            <a:r>
              <a:rPr lang="en-US" dirty="0" smtClean="0"/>
              <a:t>At other times, children must change their mental categories to </a:t>
            </a:r>
            <a:r>
              <a:rPr lang="en-US" dirty="0" smtClean="0">
                <a:solidFill>
                  <a:srgbClr val="FF0000"/>
                </a:solidFill>
              </a:rPr>
              <a:t>accommodate</a:t>
            </a:r>
            <a:r>
              <a:rPr lang="en-US" dirty="0" smtClean="0"/>
              <a:t> new experiences.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Cat does belong to category of </a:t>
            </a:r>
            <a:r>
              <a:rPr lang="en-US" i="1" dirty="0" smtClean="0">
                <a:solidFill>
                  <a:srgbClr val="0000FF"/>
                </a:solidFill>
              </a:rPr>
              <a:t>dogs</a:t>
            </a:r>
            <a:endParaRPr lang="en-US" i="1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New category is required, one for </a:t>
            </a:r>
            <a:r>
              <a:rPr lang="en-US" i="1" dirty="0" smtClean="0">
                <a:solidFill>
                  <a:srgbClr val="0000FF"/>
                </a:solidFill>
              </a:rPr>
              <a:t>cats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393" t="-6663" r="-1393" b="7016"/>
          <a:stretch/>
        </p:blipFill>
        <p:spPr>
          <a:xfrm>
            <a:off x="-411060" y="-367756"/>
            <a:ext cx="10150679" cy="70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6768" b="6768"/>
          <a:stretch/>
        </p:blipFill>
        <p:spPr>
          <a:xfrm>
            <a:off x="-214048" y="-310392"/>
            <a:ext cx="9332881" cy="67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Four Stages of Cognitive Development</a:t>
            </a:r>
            <a:endParaRPr lang="en-US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Stage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Age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/>
                        <a:t>Sensorimotor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r>
                        <a:rPr lang="en-US" sz="4000" baseline="0" dirty="0" smtClean="0"/>
                        <a:t> - 2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Preoperational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r>
                        <a:rPr lang="en-US" sz="4000" baseline="0" dirty="0" smtClean="0"/>
                        <a:t> - 7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Concrete Operational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7 - 12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Formal Operational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12</a:t>
                      </a:r>
                      <a:r>
                        <a:rPr lang="en-US" sz="4000" baseline="0" dirty="0" smtClean="0"/>
                        <a:t> - Adulthood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Can You Think Abstractly?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40" y="1396496"/>
            <a:ext cx="6496470" cy="515077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8390034">
            <a:off x="7775529" y="2010345"/>
            <a:ext cx="1147845" cy="33774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1.) </a:t>
            </a:r>
            <a:r>
              <a:rPr lang="en-US" b="1" dirty="0" err="1" smtClean="0">
                <a:solidFill>
                  <a:srgbClr val="660066"/>
                </a:solidFill>
              </a:rPr>
              <a:t>Sensorimotor</a:t>
            </a:r>
            <a:r>
              <a:rPr lang="en-US" b="1" dirty="0" smtClean="0">
                <a:solidFill>
                  <a:srgbClr val="660066"/>
                </a:solidFill>
              </a:rPr>
              <a:t>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06" y="1600200"/>
            <a:ext cx="411789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Age 0 to 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Infant learns through looking, touching, hearing, sucking, etc.</a:t>
            </a:r>
          </a:p>
          <a:p>
            <a:r>
              <a:rPr lang="en-US" dirty="0" smtClean="0"/>
              <a:t>Infant learns specific movements = specific results</a:t>
            </a:r>
          </a:p>
          <a:p>
            <a:pPr lvl="1"/>
            <a:r>
              <a:rPr lang="en-US" dirty="0" smtClean="0"/>
              <a:t>Letting go of a stuffed bear will cause it to drop out of reach</a:t>
            </a:r>
          </a:p>
          <a:p>
            <a:r>
              <a:rPr lang="en-US" dirty="0" smtClean="0"/>
              <a:t>Major Accomplishment: </a:t>
            </a:r>
            <a:r>
              <a:rPr lang="en-US" dirty="0" smtClean="0">
                <a:solidFill>
                  <a:srgbClr val="FF0000"/>
                </a:solidFill>
              </a:rPr>
              <a:t>Object permanence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12" y="1600200"/>
            <a:ext cx="3939969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2.) Preoperational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216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Age 2 to 7</a:t>
            </a:r>
          </a:p>
          <a:p>
            <a:r>
              <a:rPr lang="en-US" dirty="0" smtClean="0"/>
              <a:t>Piaget described stage in terms of what children CAN’T do.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Reversibility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Conservation</a:t>
            </a:r>
          </a:p>
          <a:p>
            <a:r>
              <a:rPr lang="en-US" dirty="0" smtClean="0"/>
              <a:t>Piaget preoperational children were </a:t>
            </a:r>
            <a:r>
              <a:rPr lang="en-US" dirty="0" smtClean="0">
                <a:solidFill>
                  <a:srgbClr val="FF0000"/>
                </a:solidFill>
              </a:rPr>
              <a:t>egocentric</a:t>
            </a:r>
          </a:p>
          <a:p>
            <a:pPr lvl="1"/>
            <a:r>
              <a:rPr lang="en-US" dirty="0" smtClean="0"/>
              <a:t>Can’t take another person’s point of view (</a:t>
            </a:r>
            <a:r>
              <a:rPr lang="en-US" dirty="0" smtClean="0">
                <a:solidFill>
                  <a:srgbClr val="FF0000"/>
                </a:solidFill>
              </a:rPr>
              <a:t>theory of mind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Egocentrism theory later discredited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21818"/>
            <a:ext cx="82296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3.) Concrete Operational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444" y="1306585"/>
            <a:ext cx="4106355" cy="56814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Age 7 to 12</a:t>
            </a:r>
          </a:p>
          <a:p>
            <a:r>
              <a:rPr lang="en-US" dirty="0" smtClean="0"/>
              <a:t>Overcome </a:t>
            </a:r>
            <a:r>
              <a:rPr lang="en-US" dirty="0" smtClean="0">
                <a:solidFill>
                  <a:srgbClr val="FF0000"/>
                </a:solidFill>
              </a:rPr>
              <a:t>egocentrism</a:t>
            </a:r>
          </a:p>
          <a:p>
            <a:pPr lvl="1"/>
            <a:r>
              <a:rPr lang="en-US" dirty="0" smtClean="0"/>
              <a:t>Can take another person’s point of view</a:t>
            </a:r>
          </a:p>
          <a:p>
            <a:r>
              <a:rPr lang="en-US" dirty="0" smtClean="0"/>
              <a:t>Newfound abilities tied to information that is concrete</a:t>
            </a:r>
          </a:p>
          <a:p>
            <a:pPr lvl="1"/>
            <a:r>
              <a:rPr lang="en-US" dirty="0" smtClean="0"/>
              <a:t>Things that have happened to them or have meaning to them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Can’t comprehend abstract ideas</a:t>
            </a:r>
          </a:p>
          <a:p>
            <a:pPr lvl="1"/>
            <a:r>
              <a:rPr lang="en-US" dirty="0" smtClean="0"/>
              <a:t>“Patriotism,” “Capitalism,” “Future education”</a:t>
            </a:r>
          </a:p>
          <a:p>
            <a:r>
              <a:rPr lang="en-US" dirty="0" smtClean="0"/>
              <a:t>Do, however, understand reversibility, conservation, and cause-and-effect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36315"/>
            <a:ext cx="3785454" cy="2509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387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Piaget’s Stages of  Cognitive Development</vt:lpstr>
      <vt:lpstr>Assimilation vs. Accommodation</vt:lpstr>
      <vt:lpstr>PowerPoint Presentation</vt:lpstr>
      <vt:lpstr>PowerPoint Presentation</vt:lpstr>
      <vt:lpstr>Four Stages of Cognitive Development</vt:lpstr>
      <vt:lpstr>Can You Think Abstractly?</vt:lpstr>
      <vt:lpstr>1.) Sensorimotor Stage</vt:lpstr>
      <vt:lpstr>2.) Preoperational Stage</vt:lpstr>
      <vt:lpstr>3.) Concrete Operational Stage</vt:lpstr>
      <vt:lpstr>4.) Formal Operational Stage</vt:lpstr>
      <vt:lpstr>Can You Think Abstractly?</vt:lpstr>
      <vt:lpstr>Practice!</vt:lpstr>
      <vt:lpstr>PowerPoint Presentation</vt:lpstr>
      <vt:lpstr>How’d You Do??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Piaget’s Stages of Cognitive Development</dc:title>
  <dc:creator>Bobby Morrissey</dc:creator>
  <cp:lastModifiedBy>LeeAnn Nolan</cp:lastModifiedBy>
  <cp:revision>9</cp:revision>
  <dcterms:created xsi:type="dcterms:W3CDTF">2014-02-27T09:21:59Z</dcterms:created>
  <dcterms:modified xsi:type="dcterms:W3CDTF">2016-01-20T15:23:20Z</dcterms:modified>
</cp:coreProperties>
</file>