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78" r:id="rId13"/>
    <p:sldId id="284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00"/>
    <a:srgbClr val="00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1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F70E2-FCC9-144E-8BA5-A3313D0C380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A2EB-BC89-A742-94B6-3FBC4AD6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9 at 1.14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8311" y="5624230"/>
            <a:ext cx="4933943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8FF00"/>
                </a:solidFill>
                <a:latin typeface="Lucida Handwriting"/>
                <a:cs typeface="Lucida Handwriting"/>
              </a:rPr>
              <a:t>Developmental Psychology</a:t>
            </a:r>
            <a:endParaRPr lang="en-US" sz="3200" dirty="0">
              <a:solidFill>
                <a:srgbClr val="F8FF00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Germinal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324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Once sperm penetrates the egg, a </a:t>
            </a:r>
            <a:r>
              <a:rPr lang="en-US" dirty="0" smtClean="0">
                <a:solidFill>
                  <a:srgbClr val="FF0000"/>
                </a:solidFill>
              </a:rPr>
              <a:t>zygote </a:t>
            </a:r>
            <a:r>
              <a:rPr lang="en-US" dirty="0" smtClean="0"/>
              <a:t>is formed.</a:t>
            </a:r>
          </a:p>
          <a:p>
            <a:r>
              <a:rPr lang="en-US" dirty="0" smtClean="0"/>
              <a:t>Zygote begins to divide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Differentiation </a:t>
            </a:r>
            <a:r>
              <a:rPr lang="en-US" dirty="0" smtClean="0"/>
              <a:t>occurs</a:t>
            </a:r>
          </a:p>
          <a:p>
            <a:r>
              <a:rPr lang="en-US" dirty="0" smtClean="0"/>
              <a:t>10-14 days: attaches itself to wall of the uterus</a:t>
            </a:r>
          </a:p>
          <a:p>
            <a:r>
              <a:rPr lang="en-US" dirty="0" smtClean="0"/>
              <a:t>Outer part: </a:t>
            </a:r>
            <a:r>
              <a:rPr lang="en-US" dirty="0" smtClean="0">
                <a:solidFill>
                  <a:srgbClr val="FF0000"/>
                </a:solidFill>
              </a:rPr>
              <a:t>placenta</a:t>
            </a:r>
          </a:p>
          <a:p>
            <a:r>
              <a:rPr lang="en-US" dirty="0" smtClean="0"/>
              <a:t>Inner part: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mbryo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11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52561" y="1377108"/>
            <a:ext cx="2934239" cy="2193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4466" b="4255"/>
          <a:stretch>
            <a:fillRect/>
          </a:stretch>
        </p:blipFill>
        <p:spPr>
          <a:xfrm>
            <a:off x="4236536" y="3818100"/>
            <a:ext cx="3154542" cy="30399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91077" y="5768757"/>
            <a:ext cx="1735299" cy="898413"/>
          </a:xfrm>
          <a:prstGeom prst="wedgeEllipseCallout">
            <a:avLst>
              <a:gd name="adj1" fmla="val 41766"/>
              <a:gd name="adj2" fmla="val 59171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en-US" b="1" dirty="0" smtClean="0">
                <a:solidFill>
                  <a:srgbClr val="000000"/>
                </a:solidFill>
              </a:rPr>
              <a:t>ute kid…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464" t="4609" r="3702" b="19656"/>
          <a:stretch>
            <a:fillRect/>
          </a:stretch>
        </p:blipFill>
        <p:spPr>
          <a:xfrm>
            <a:off x="0" y="1660853"/>
            <a:ext cx="8931187" cy="328620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2919681" y="5725452"/>
            <a:ext cx="1445138" cy="1588"/>
          </a:xfrm>
          <a:prstGeom prst="straightConnector1">
            <a:avLst/>
          </a:prstGeom>
          <a:ln w="1270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Embryonic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73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Weeks 2-8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Embryo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1½ inches long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Testosterone </a:t>
            </a:r>
            <a:r>
              <a:rPr lang="en-US" dirty="0" smtClean="0"/>
              <a:t>produced by testes = male</a:t>
            </a:r>
          </a:p>
          <a:p>
            <a:r>
              <a:rPr lang="en-US" dirty="0" smtClean="0"/>
              <a:t>No testosterone = female</a:t>
            </a:r>
          </a:p>
          <a:p>
            <a:r>
              <a:rPr lang="en-US" dirty="0" smtClean="0"/>
              <a:t>Heart begins to beat; organs begin to develop</a:t>
            </a:r>
          </a:p>
          <a:p>
            <a:endParaRPr lang="en-US" dirty="0"/>
          </a:p>
        </p:txBody>
      </p:sp>
      <p:pic>
        <p:nvPicPr>
          <p:cNvPr id="4" name="Picture 3" descr="e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6933" y="1600200"/>
            <a:ext cx="3863975" cy="412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st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Fetal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36" y="1600200"/>
            <a:ext cx="5688398" cy="28061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8 weeks to birth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Further develops organs</a:t>
            </a:r>
          </a:p>
          <a:p>
            <a:pPr marL="347663" indent="-347663"/>
            <a:r>
              <a:rPr lang="en-US" dirty="0" smtClean="0">
                <a:latin typeface="Calibri"/>
                <a:cs typeface="Calibri"/>
              </a:rPr>
              <a:t>By 6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month, the stomach and other organs have formed enough to survive outside of mother.</a:t>
            </a:r>
          </a:p>
          <a:p>
            <a:pPr marL="347663" indent="-347663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Baby can hear (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and recognize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) sounds and respond to light.</a:t>
            </a:r>
          </a:p>
          <a:p>
            <a:endParaRPr lang="en-US" dirty="0"/>
          </a:p>
        </p:txBody>
      </p:sp>
      <p:pic>
        <p:nvPicPr>
          <p:cNvPr id="4" name="Picture 9" descr="11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5832" y="1174458"/>
            <a:ext cx="2326197" cy="315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14" y="4500963"/>
            <a:ext cx="6985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Fetal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444" y="1600200"/>
            <a:ext cx="410635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be negatively impacted by…</a:t>
            </a:r>
          </a:p>
          <a:p>
            <a:pPr lvl="1"/>
            <a:r>
              <a:rPr lang="en-US" dirty="0" smtClean="0"/>
              <a:t>German measles</a:t>
            </a:r>
          </a:p>
          <a:p>
            <a:pPr lvl="1"/>
            <a:r>
              <a:rPr lang="en-US" dirty="0" smtClean="0"/>
              <a:t>X-rays</a:t>
            </a:r>
          </a:p>
          <a:p>
            <a:pPr lvl="1"/>
            <a:r>
              <a:rPr lang="en-US" dirty="0" smtClean="0"/>
              <a:t>Chemicals</a:t>
            </a:r>
          </a:p>
          <a:p>
            <a:pPr lvl="1"/>
            <a:r>
              <a:rPr lang="en-US" dirty="0" smtClean="0"/>
              <a:t>STDs</a:t>
            </a:r>
          </a:p>
          <a:p>
            <a:pPr lvl="1"/>
            <a:r>
              <a:rPr lang="en-US" dirty="0" smtClean="0"/>
              <a:t>Cigarette smoking</a:t>
            </a:r>
          </a:p>
          <a:p>
            <a:pPr lvl="1"/>
            <a:r>
              <a:rPr lang="en-US" dirty="0" smtClean="0"/>
              <a:t>Alcohol consumption</a:t>
            </a:r>
          </a:p>
          <a:p>
            <a:pPr lvl="1"/>
            <a:r>
              <a:rPr lang="en-US" dirty="0" smtClean="0"/>
              <a:t>Drugs</a:t>
            </a:r>
            <a:endParaRPr lang="en-US" dirty="0"/>
          </a:p>
        </p:txBody>
      </p:sp>
      <p:pic>
        <p:nvPicPr>
          <p:cNvPr id="4" name="Picture 9" descr="herpesbab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567" y="1414462"/>
            <a:ext cx="3259877" cy="286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herpesbaby"/>
          <p:cNvPicPr>
            <a:picLocks noChangeAspect="1" noChangeArrowheads="1"/>
          </p:cNvPicPr>
          <p:nvPr/>
        </p:nvPicPr>
        <p:blipFill>
          <a:blip r:embed="rId3"/>
          <a:srcRect t="15636"/>
          <a:stretch>
            <a:fillRect/>
          </a:stretch>
        </p:blipFill>
        <p:spPr bwMode="auto">
          <a:xfrm>
            <a:off x="295056" y="4336702"/>
            <a:ext cx="3649663" cy="227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9697" y="2184231"/>
            <a:ext cx="1063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Baby exposed to genital herpes virus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Drug Addicted Babies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WARNING</a:t>
            </a:r>
            <a:r>
              <a:rPr lang="en-US" dirty="0" smtClean="0"/>
              <a:t>: Content may be too graphic for some.  If you prefer to wait in the hall, please do so now.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8864" y="6126163"/>
            <a:ext cx="291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www.youtube.com/watch?v</a:t>
            </a:r>
            <a:r>
              <a:rPr lang="en-US" dirty="0" smtClean="0">
                <a:solidFill>
                  <a:srgbClr val="0000FF"/>
                </a:solidFill>
              </a:rPr>
              <a:t>=80oJMZHjQTA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35551"/>
          <a:stretch>
            <a:fillRect/>
          </a:stretch>
        </p:blipFill>
        <p:spPr>
          <a:xfrm>
            <a:off x="1638300" y="3136937"/>
            <a:ext cx="5867400" cy="2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Finally…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5016" y="56844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 DA!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6782"/>
          <a:stretch>
            <a:fillRect/>
          </a:stretch>
        </p:blipFill>
        <p:spPr>
          <a:xfrm>
            <a:off x="2148353" y="1310468"/>
            <a:ext cx="4747511" cy="445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9 at 1.08.5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165" y="-162121"/>
            <a:ext cx="3806908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From Conception Through Year 1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3 Main Debates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Nature vs. Nurture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Continuity vs. Discontinuity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Stability vs. Change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Nature vs. Nurture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2381" r="4268" b="4212"/>
          <a:stretch>
            <a:fillRect/>
          </a:stretch>
        </p:blipFill>
        <p:spPr>
          <a:xfrm>
            <a:off x="4775856" y="1862079"/>
            <a:ext cx="4060752" cy="42370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299937" y="1862079"/>
            <a:ext cx="331035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6048" cy="4525963"/>
          </a:xfrm>
        </p:spPr>
        <p:txBody>
          <a:bodyPr/>
          <a:lstStyle/>
          <a:p>
            <a:r>
              <a:rPr lang="en-US" dirty="0" smtClean="0"/>
              <a:t>How do genetic inheritance (</a:t>
            </a:r>
            <a:r>
              <a:rPr lang="en-US" dirty="0" smtClean="0">
                <a:solidFill>
                  <a:srgbClr val="FF0000"/>
                </a:solidFill>
              </a:rPr>
              <a:t>nature</a:t>
            </a:r>
            <a:r>
              <a:rPr lang="en-US" dirty="0" smtClean="0"/>
              <a:t>) and experience (</a:t>
            </a:r>
            <a:r>
              <a:rPr lang="en-US" dirty="0" smtClean="0">
                <a:solidFill>
                  <a:srgbClr val="FF0000"/>
                </a:solidFill>
              </a:rPr>
              <a:t>nurture</a:t>
            </a:r>
            <a:r>
              <a:rPr lang="en-US" dirty="0" smtClean="0"/>
              <a:t>) influence our development?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jmt.b.uib.no/files/2010/02/lehto41.jpg"/>
          <p:cNvPicPr>
            <a:picLocks noChangeAspect="1" noChangeArrowheads="1"/>
          </p:cNvPicPr>
          <p:nvPr/>
        </p:nvPicPr>
        <p:blipFill>
          <a:blip r:embed="rId2"/>
          <a:srcRect b="3710"/>
          <a:stretch>
            <a:fillRect/>
          </a:stretch>
        </p:blipFill>
        <p:spPr bwMode="auto">
          <a:xfrm>
            <a:off x="1363358" y="2647956"/>
            <a:ext cx="3497124" cy="42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mhhe.com/socscience/devel/ibank/image/0114.jpg"/>
          <p:cNvPicPr>
            <a:picLocks noChangeAspect="1" noChangeArrowheads="1"/>
          </p:cNvPicPr>
          <p:nvPr/>
        </p:nvPicPr>
        <p:blipFill>
          <a:blip r:embed="rId3"/>
          <a:srcRect l="1135" t="23717" r="49783"/>
          <a:stretch>
            <a:fillRect/>
          </a:stretch>
        </p:blipFill>
        <p:spPr bwMode="auto">
          <a:xfrm>
            <a:off x="40536" y="1187968"/>
            <a:ext cx="2337513" cy="254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Continuity vs. Discontinuity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932" y="1600200"/>
            <a:ext cx="4119867" cy="4525963"/>
          </a:xfrm>
        </p:spPr>
        <p:txBody>
          <a:bodyPr/>
          <a:lstStyle/>
          <a:p>
            <a:r>
              <a:rPr lang="en-US" dirty="0" smtClean="0">
                <a:ea typeface="+mn-ea"/>
                <a:cs typeface="+mn-cs"/>
              </a:rPr>
              <a:t>Is development a gradual, continuous process, (like riding an escalator) or does it proceed through the sequence of separate states (like climbing rungs on a ladder)?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9383" y="2837094"/>
            <a:ext cx="99517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b="1" dirty="0" smtClean="0">
                <a:solidFill>
                  <a:srgbClr val="FF0000"/>
                </a:solidFill>
              </a:rPr>
              <a:t>OR</a:t>
            </a:r>
            <a:endParaRPr lang="en-US" sz="5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Stability vs. Change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733" cy="4525963"/>
          </a:xfrm>
        </p:spPr>
        <p:txBody>
          <a:bodyPr/>
          <a:lstStyle/>
          <a:p>
            <a:r>
              <a:rPr lang="en-US" dirty="0" smtClean="0">
                <a:ea typeface="+mn-ea"/>
                <a:cs typeface="+mn-cs"/>
              </a:rPr>
              <a:t>Do our early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personality traits </a:t>
            </a:r>
            <a:r>
              <a:rPr lang="en-US" dirty="0" smtClean="0">
                <a:ea typeface="+mn-ea"/>
                <a:cs typeface="+mn-cs"/>
              </a:rPr>
              <a:t>persist through life, or do we become different persons as we age?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414" y="1458168"/>
            <a:ext cx="4661906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2-19 at 2.51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217" y="2757265"/>
            <a:ext cx="3440391" cy="4100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Research Methods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01293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Cross-Sectional Studies</a:t>
            </a:r>
          </a:p>
          <a:p>
            <a:pPr lvl="1"/>
            <a:r>
              <a:rPr lang="en-US" dirty="0" smtClean="0"/>
              <a:t>Participants of different ages studied at the same time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Longitudinal Studies</a:t>
            </a:r>
          </a:p>
          <a:p>
            <a:pPr lvl="1"/>
            <a:r>
              <a:rPr lang="en-US" dirty="0" smtClean="0"/>
              <a:t>One group of people studied over a long period of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48" y="2148086"/>
            <a:ext cx="8050693" cy="490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Prenatal Development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Prenatal: before birth; during or relating to pregnancy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Three stages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Germinal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Embryonic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Fetal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Germinal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733" cy="4525963"/>
          </a:xfrm>
        </p:spPr>
        <p:txBody>
          <a:bodyPr/>
          <a:lstStyle/>
          <a:p>
            <a:r>
              <a:rPr lang="en-US" dirty="0" smtClean="0"/>
              <a:t>Begins at </a:t>
            </a:r>
            <a:r>
              <a:rPr lang="en-US" dirty="0" smtClean="0">
                <a:solidFill>
                  <a:srgbClr val="FF0000"/>
                </a:solidFill>
              </a:rPr>
              <a:t>conception</a:t>
            </a:r>
          </a:p>
          <a:p>
            <a:r>
              <a:rPr lang="en-US" dirty="0" smtClean="0"/>
              <a:t>Drop of an egg (female) and release of ~200 million sperm (male)</a:t>
            </a:r>
          </a:p>
          <a:p>
            <a:r>
              <a:rPr lang="en-US" dirty="0" smtClean="0"/>
              <a:t>Sperm seeks out the egg to penetrate egg’s surface</a:t>
            </a:r>
            <a:endParaRPr lang="en-US" dirty="0"/>
          </a:p>
        </p:txBody>
      </p:sp>
      <p:pic>
        <p:nvPicPr>
          <p:cNvPr id="4" name="Picture 5" descr="11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600" y="1600200"/>
            <a:ext cx="4446588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7147656" y="5512069"/>
            <a:ext cx="905279" cy="61409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74818" y="6045103"/>
            <a:ext cx="122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That’s you.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348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Lucida Handwriting</vt:lpstr>
      <vt:lpstr>Office Theme</vt:lpstr>
      <vt:lpstr>Developmental Psychology</vt:lpstr>
      <vt:lpstr>From Conception Through Year 1</vt:lpstr>
      <vt:lpstr>3 Main Debates</vt:lpstr>
      <vt:lpstr>Nature vs. Nurture</vt:lpstr>
      <vt:lpstr>Continuity vs. Discontinuity</vt:lpstr>
      <vt:lpstr>Stability vs. Change</vt:lpstr>
      <vt:lpstr>Research Methods</vt:lpstr>
      <vt:lpstr>Prenatal Development</vt:lpstr>
      <vt:lpstr>Germinal Stage</vt:lpstr>
      <vt:lpstr>Germinal Stage</vt:lpstr>
      <vt:lpstr>PowerPoint Presentation</vt:lpstr>
      <vt:lpstr>Embryonic Stage</vt:lpstr>
      <vt:lpstr>PowerPoint Presentation</vt:lpstr>
      <vt:lpstr>Fetal Stage</vt:lpstr>
      <vt:lpstr>Fetal Stage</vt:lpstr>
      <vt:lpstr>Drug Addicted Babies</vt:lpstr>
      <vt:lpstr>Finally…</vt:lpstr>
    </vt:vector>
  </TitlesOfParts>
  <Company>University of Illinois at Urbana-Champaign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Psychology</dc:title>
  <dc:creator>Bobby Morrissey</dc:creator>
  <cp:lastModifiedBy>LeeAnn Nolan</cp:lastModifiedBy>
  <cp:revision>11</cp:revision>
  <dcterms:created xsi:type="dcterms:W3CDTF">2014-02-20T05:04:45Z</dcterms:created>
  <dcterms:modified xsi:type="dcterms:W3CDTF">2016-01-20T15:25:36Z</dcterms:modified>
</cp:coreProperties>
</file>