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sldIdLst>
    <p:sldId id="282" r:id="rId2"/>
    <p:sldId id="257" r:id="rId3"/>
    <p:sldId id="302" r:id="rId4"/>
    <p:sldId id="307" r:id="rId5"/>
    <p:sldId id="306" r:id="rId6"/>
    <p:sldId id="304" r:id="rId7"/>
    <p:sldId id="308" r:id="rId8"/>
    <p:sldId id="305" r:id="rId9"/>
    <p:sldId id="301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6600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8BC5F461-252A-44BA-A80D-A4E22BCB49A3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3079" name="Picture 7" descr="A:\paint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304CC-96A0-4A39-8A6F-AB3699BAEB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D31B0-1F5D-481B-8944-99364961C0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8002A-D631-40AB-8EA5-2638F54FAFB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9A3C7-5222-40DC-B816-DB193A3C5A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75355-F0E0-4D4E-B299-545E0FDFB66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D91B5-5744-4602-98AE-8645E845AE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4B05F-8F7F-4A21-87D5-317398A12F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DCD4-63FC-4362-AD0C-FA269CEED3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31CA3-E37B-4AA1-8228-7A9EFEDA63D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7F8FF-2A3D-4407-8670-4816A53A9D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Arial" charset="0"/>
              </a:defRPr>
            </a:lvl1pPr>
          </a:lstStyle>
          <a:p>
            <a:fld id="{27BEDAC7-98B0-4D6B-BAC3-849040EDEDBD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2055" name="Picture 7" descr="A:\paint.GIF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 b="1"/>
              <a:t>Myers’ </a:t>
            </a:r>
            <a:r>
              <a:rPr lang="en-US" altLang="en-US" b="1" i="1">
                <a:solidFill>
                  <a:srgbClr val="6600CC"/>
                </a:solidFill>
              </a:rPr>
              <a:t>PSYCHOLOGY</a:t>
            </a:r>
            <a:r>
              <a:rPr lang="en-US" altLang="en-US" sz="3600" i="1">
                <a:solidFill>
                  <a:srgbClr val="6600CC"/>
                </a:solidFill>
              </a:rPr>
              <a:t> </a:t>
            </a:r>
            <a:r>
              <a:rPr lang="en-US" altLang="en-US" sz="1600" i="1">
                <a:solidFill>
                  <a:srgbClr val="6600CC"/>
                </a:solidFill>
              </a:rPr>
              <a:t> </a:t>
            </a:r>
            <a:br>
              <a:rPr lang="en-US" altLang="en-US" sz="1600" i="1">
                <a:solidFill>
                  <a:srgbClr val="6600CC"/>
                </a:solidFill>
              </a:rPr>
            </a:br>
            <a:r>
              <a:rPr lang="en-US" altLang="en-US" sz="1600" i="1">
                <a:solidFill>
                  <a:srgbClr val="6600CC"/>
                </a:solidFill>
              </a:rPr>
              <a:t>				(7th Ed)</a:t>
            </a:r>
            <a:endParaRPr lang="en-US" altLang="en-US" sz="3600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178800" cy="4552950"/>
          </a:xfrm>
        </p:spPr>
        <p:txBody>
          <a:bodyPr/>
          <a:lstStyle/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en-US" altLang="en-US" sz="4400" b="1">
              <a:solidFill>
                <a:srgbClr val="6600CC"/>
              </a:solidFill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4400" b="1">
                <a:solidFill>
                  <a:srgbClr val="6600CC"/>
                </a:solidFill>
              </a:rPr>
              <a:t>Prologue: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4400" b="1">
                <a:solidFill>
                  <a:srgbClr val="6600CC"/>
                </a:solidFill>
              </a:rPr>
              <a:t>The Story of Psychology</a:t>
            </a:r>
            <a:endParaRPr lang="en-US" altLang="en-US" sz="4800">
              <a:solidFill>
                <a:srgbClr val="6600CC"/>
              </a:solidFill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/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/>
              <a:t>James A. McCubbin, PhD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/>
              <a:t>Clemson University</a:t>
            </a: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en-US" altLang="en-US" sz="2800"/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2800"/>
              <a:t>Worth Publishers</a:t>
            </a:r>
          </a:p>
        </p:txBody>
      </p:sp>
      <p:pic>
        <p:nvPicPr>
          <p:cNvPr id="39945" name="Picture 1033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 </a:t>
            </a:r>
            <a:br>
              <a:rPr lang="en-US" altLang="en-US">
                <a:solidFill>
                  <a:srgbClr val="6600CC"/>
                </a:solidFill>
              </a:rPr>
            </a:br>
            <a:r>
              <a:rPr lang="en-US" altLang="en-US">
                <a:solidFill>
                  <a:srgbClr val="6600CC"/>
                </a:solidFill>
              </a:rPr>
              <a:t>Psychology’s Roots</a:t>
            </a:r>
            <a:endParaRPr lang="en-US" alt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763000" cy="4552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altLang="en-US" sz="4000">
                <a:solidFill>
                  <a:srgbClr val="6600CC"/>
                </a:solidFill>
              </a:rPr>
              <a:t>Definition of Psychology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600"/>
              <a:t>The science of behavior (what we do) and mental processes (sensations, perceptions, dreams, thoughts, beliefs, and feelings)</a:t>
            </a:r>
          </a:p>
        </p:txBody>
      </p:sp>
      <p:pic>
        <p:nvPicPr>
          <p:cNvPr id="72709" name="Picture 5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Contemporary Psychology</a:t>
            </a: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620000" cy="4552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altLang="en-US" sz="4000">
                <a:solidFill>
                  <a:srgbClr val="6600CC"/>
                </a:solidFill>
              </a:rPr>
              <a:t>Psychology’s Big Issues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600"/>
              <a:t>Nature-nurture controversy 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altLang="en-US" sz="3200"/>
              <a:t>the relative contribution that genes and experience make to development of psychological traits and behaviors</a:t>
            </a:r>
          </a:p>
        </p:txBody>
      </p:sp>
      <p:pic>
        <p:nvPicPr>
          <p:cNvPr id="73733" name="Picture 5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Contemporary Psychology</a:t>
            </a:r>
            <a:endParaRPr lang="en-US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2057400"/>
            <a:ext cx="4572000" cy="4552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altLang="en-US" sz="3600">
                <a:solidFill>
                  <a:srgbClr val="6600CC"/>
                </a:solidFill>
              </a:rPr>
              <a:t>Natural selection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altLang="en-US" sz="3200"/>
              <a:t>principle that those inherited trait variations contributing to survival will most likely be passed on to succeeding generations</a:t>
            </a:r>
          </a:p>
        </p:txBody>
      </p:sp>
      <p:pic>
        <p:nvPicPr>
          <p:cNvPr id="74758" name="Picture 6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74759" name="Picture 7" descr="\\Bfw_1\shares\New_Media\Public\Worth Sites in progress\Myers Psychology 7E\Image and Lecture Gallery\un-p-04-p10-darw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81200"/>
            <a:ext cx="4497388" cy="44973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Contemporary Psychology</a:t>
            </a:r>
            <a:endParaRPr lang="en-US" alt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620000" cy="68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altLang="en-US" sz="4000">
                <a:solidFill>
                  <a:srgbClr val="6600CC"/>
                </a:solidFill>
              </a:rPr>
              <a:t>Psychology’s Perspectives</a:t>
            </a:r>
          </a:p>
        </p:txBody>
      </p:sp>
      <p:pic>
        <p:nvPicPr>
          <p:cNvPr id="75782" name="Picture 6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75783" name="Picture 7" descr="\\Bfw_1\shares\New_Media\Public\Worth Sites in progress\Myers Psychology 7E\Image and Lecture Gallery\table-p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8077200" cy="424021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Contemporary Psychology</a:t>
            </a:r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7620000" cy="68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altLang="en-US" sz="3600">
                <a:solidFill>
                  <a:srgbClr val="6600CC"/>
                </a:solidFill>
              </a:rPr>
              <a:t>Psychology’s Perspectives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altLang="en-US" sz="3200"/>
              <a:t>A lot depends on your viewpoint</a:t>
            </a:r>
          </a:p>
        </p:txBody>
      </p:sp>
      <p:pic>
        <p:nvPicPr>
          <p:cNvPr id="76806" name="Picture 6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76807" name="Picture 7" descr="\\Bfw_1\shares\New_Media\Public\Worth Sites in progress\Myers Psychology 7E\Image and Lecture Gallery\figure-p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19400"/>
            <a:ext cx="5334000" cy="38052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Contemporary Psychology</a:t>
            </a:r>
            <a:endParaRPr lang="en-US" alt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82000" cy="4724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altLang="en-US" sz="4000">
                <a:solidFill>
                  <a:srgbClr val="6600CC"/>
                </a:solidFill>
              </a:rPr>
              <a:t>Psychology’s Subfields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600">
                <a:solidFill>
                  <a:srgbClr val="6600CC"/>
                </a:solidFill>
              </a:rPr>
              <a:t>Basic Research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altLang="en-US" sz="3200"/>
              <a:t>Biological psychologists explore the links between brain and mind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altLang="en-US" sz="3200"/>
              <a:t>Developmental psychologists study changing abilities from womb to tomb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altLang="en-US" sz="3200"/>
              <a:t>Cognitive psychologists study how we perceive, think, and solve problems</a:t>
            </a:r>
          </a:p>
        </p:txBody>
      </p:sp>
      <p:pic>
        <p:nvPicPr>
          <p:cNvPr id="77830" name="Picture 6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Contemporary Psychology</a:t>
            </a:r>
            <a:endParaRPr lang="en-US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82000" cy="4724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altLang="en-US" sz="4000">
                <a:solidFill>
                  <a:srgbClr val="6600CC"/>
                </a:solidFill>
              </a:rPr>
              <a:t>Psychology’s Subfields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600">
                <a:solidFill>
                  <a:srgbClr val="6600CC"/>
                </a:solidFill>
              </a:rPr>
              <a:t>Basic Research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altLang="en-US" sz="3200"/>
              <a:t>Personality psychologists investigate our persistent traits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altLang="en-US" sz="3200"/>
              <a:t>Social psychologists explore how we view and affect one another</a:t>
            </a:r>
          </a:p>
        </p:txBody>
      </p:sp>
      <p:pic>
        <p:nvPicPr>
          <p:cNvPr id="78853" name="Picture 5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Contemporary Psychology</a:t>
            </a:r>
            <a:endParaRPr lang="en-US" alt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382000" cy="4724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altLang="en-US" sz="4000">
                <a:solidFill>
                  <a:srgbClr val="6600CC"/>
                </a:solidFill>
              </a:rPr>
              <a:t>Psychology’s Subfields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600">
                <a:solidFill>
                  <a:srgbClr val="6600CC"/>
                </a:solidFill>
              </a:rPr>
              <a:t>Applied Research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altLang="en-US" sz="3200"/>
              <a:t>Industrial/organizational psychologists study and advise on behavior in the workplace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altLang="en-US" sz="3200"/>
              <a:t>Clinical psychologists study, assess, and treat people with psychological disorders</a:t>
            </a:r>
          </a:p>
        </p:txBody>
      </p:sp>
      <p:pic>
        <p:nvPicPr>
          <p:cNvPr id="79877" name="Picture 5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Contemporary Psychology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382000" cy="47244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altLang="en-US" sz="3600">
                <a:solidFill>
                  <a:srgbClr val="6600CC"/>
                </a:solidFill>
              </a:rPr>
              <a:t>Psychiatry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200"/>
              <a:t>A branch of medicine dealing with psychological disorders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200"/>
              <a:t>Practiced by physicians who sometimes use medical (for example, drug) treatments as well as psychotherapy</a:t>
            </a:r>
          </a:p>
        </p:txBody>
      </p:sp>
      <p:pic>
        <p:nvPicPr>
          <p:cNvPr id="80901" name="Picture 5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 </a:t>
            </a:r>
            <a:br>
              <a:rPr lang="en-US" altLang="en-US">
                <a:solidFill>
                  <a:srgbClr val="6600CC"/>
                </a:solidFill>
              </a:rPr>
            </a:br>
            <a:r>
              <a:rPr lang="en-US" altLang="en-US">
                <a:solidFill>
                  <a:srgbClr val="6600CC"/>
                </a:solidFill>
              </a:rPr>
              <a:t>Psychology’s Roots</a:t>
            </a: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905000"/>
            <a:ext cx="5105400" cy="4552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kumimoji="0" lang="en-US" altLang="en-US" sz="3600">
                <a:solidFill>
                  <a:srgbClr val="6600CC"/>
                </a:solidFill>
              </a:rPr>
              <a:t>Prescientific Psychology</a:t>
            </a:r>
            <a:endParaRPr kumimoji="0" lang="en-US" altLang="en-US" sz="3600"/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200"/>
              <a:t>Is the mind connected to the body or distinct?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200"/>
              <a:t>Are ideas inborn or is the mind a blank slate filled by experience? </a:t>
            </a:r>
          </a:p>
        </p:txBody>
      </p:sp>
      <p:pic>
        <p:nvPicPr>
          <p:cNvPr id="14346" name="Picture 10" descr="H:\Stress\Myers7\re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3" y="2133600"/>
            <a:ext cx="3973512" cy="4572000"/>
          </a:xfrm>
          <a:prstGeom prst="rect">
            <a:avLst/>
          </a:prstGeom>
          <a:noFill/>
        </p:spPr>
      </p:pic>
      <p:pic>
        <p:nvPicPr>
          <p:cNvPr id="14347" name="Picture 11" descr="H:\Stress\Myers7\7ecov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 </a:t>
            </a:r>
            <a:br>
              <a:rPr lang="en-US" altLang="en-US">
                <a:solidFill>
                  <a:srgbClr val="6600CC"/>
                </a:solidFill>
              </a:rPr>
            </a:br>
            <a:r>
              <a:rPr lang="en-US" altLang="en-US">
                <a:solidFill>
                  <a:srgbClr val="6600CC"/>
                </a:solidFill>
              </a:rPr>
              <a:t>Psychology’s Roots</a:t>
            </a:r>
            <a:endParaRPr lang="en-US" altLang="en-US"/>
          </a:p>
        </p:txBody>
      </p:sp>
      <p:pic>
        <p:nvPicPr>
          <p:cNvPr id="65542" name="Picture 6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65543" name="Picture 7" descr="\\Bfw_1\shares\New_Media\Public\Worth Sites in progress\Myers Psychology 7E\Image and Lecture Gallery\prologue\table-p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8535988" cy="31400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 </a:t>
            </a:r>
            <a:br>
              <a:rPr lang="en-US" altLang="en-US">
                <a:solidFill>
                  <a:srgbClr val="6600CC"/>
                </a:solidFill>
              </a:rPr>
            </a:br>
            <a:r>
              <a:rPr lang="en-US" altLang="en-US">
                <a:solidFill>
                  <a:srgbClr val="6600CC"/>
                </a:solidFill>
              </a:rPr>
              <a:t>Psychology’s Roots</a:t>
            </a:r>
            <a:endParaRPr lang="en-US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8458200" cy="4552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altLang="en-US" sz="4000">
                <a:solidFill>
                  <a:srgbClr val="6600CC"/>
                </a:solidFill>
              </a:rPr>
              <a:t>Psychological Science Is Born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600"/>
              <a:t>Empiricism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altLang="en-US" sz="3200"/>
              <a:t>Knowledge comes from experience via the senses</a:t>
            </a:r>
          </a:p>
          <a:p>
            <a:pPr lvl="2">
              <a:buFont typeface="Wingdings" pitchFamily="2" charset="2"/>
              <a:buChar char="§"/>
            </a:pPr>
            <a:r>
              <a:rPr kumimoji="0" lang="en-US" altLang="en-US" sz="3200"/>
              <a:t>Science flourishes through observation and experiment</a:t>
            </a:r>
          </a:p>
        </p:txBody>
      </p:sp>
      <p:pic>
        <p:nvPicPr>
          <p:cNvPr id="70661" name="Picture 5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 </a:t>
            </a:r>
            <a:br>
              <a:rPr lang="en-US" altLang="en-US">
                <a:solidFill>
                  <a:srgbClr val="6600CC"/>
                </a:solidFill>
              </a:rPr>
            </a:br>
            <a:r>
              <a:rPr lang="en-US" altLang="en-US">
                <a:solidFill>
                  <a:srgbClr val="6600CC"/>
                </a:solidFill>
              </a:rPr>
              <a:t>Psychology’s Roots</a:t>
            </a:r>
            <a:endParaRPr lang="en-US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4495800" cy="4552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altLang="en-US" sz="3600"/>
              <a:t>Wilhelm Wundt opened the first psychology laboratory at the University of Liepzig (c. 1879)</a:t>
            </a:r>
          </a:p>
        </p:txBody>
      </p:sp>
      <p:pic>
        <p:nvPicPr>
          <p:cNvPr id="69639" name="Picture 7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69640" name="Picture 8" descr="\\Bfw_1\shares\New_Media\Public\Worth Sites in progress\Myers Psychology 7E\Image and Lecture Gallery\un-p-01-p04-wun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828800"/>
            <a:ext cx="4495800" cy="4495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 </a:t>
            </a:r>
            <a:br>
              <a:rPr lang="en-US" altLang="en-US">
                <a:solidFill>
                  <a:srgbClr val="6600CC"/>
                </a:solidFill>
              </a:rPr>
            </a:br>
            <a:r>
              <a:rPr lang="en-US" altLang="en-US">
                <a:solidFill>
                  <a:srgbClr val="6600CC"/>
                </a:solidFill>
              </a:rPr>
              <a:t>Psychology’s Roots</a:t>
            </a:r>
            <a:endParaRPr lang="en-US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4267200" cy="4552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altLang="en-US" sz="3600"/>
              <a:t>Structuralism used introspection (looking in) to explore the elemental structure of the human mind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486400" y="23622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7591" name="Picture 7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67592" name="Picture 8" descr="\\Bfw_1\shares\New_Media\Public\Worth Sites in progress\Myers Psychology 7E\Image and Lecture Gallery\un-p-02-p05-titche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343400" cy="43434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 </a:t>
            </a:r>
            <a:br>
              <a:rPr lang="en-US" altLang="en-US">
                <a:solidFill>
                  <a:srgbClr val="6600CC"/>
                </a:solidFill>
              </a:rPr>
            </a:br>
            <a:r>
              <a:rPr lang="en-US" altLang="en-US">
                <a:solidFill>
                  <a:srgbClr val="6600CC"/>
                </a:solidFill>
              </a:rPr>
              <a:t>Psychology’s Roots</a:t>
            </a:r>
            <a:endParaRPr lang="en-US" altLang="en-US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3962400" cy="45529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kumimoji="0" lang="en-US" altLang="en-US" sz="3600"/>
              <a:t>Functionalism focused on how behavioral processes function- how they enable organism to adapt, survive, and flourish</a:t>
            </a:r>
          </a:p>
        </p:txBody>
      </p:sp>
      <p:pic>
        <p:nvPicPr>
          <p:cNvPr id="71686" name="Picture 6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71688" name="Picture 8" descr="\\Bfw_1\shares\New_Media\Public\Worth Sites in progress\Myers Psychology 7E\Image and Lecture Gallery\un-p-03-p05-calki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8800"/>
            <a:ext cx="4725988" cy="47259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 </a:t>
            </a:r>
            <a:br>
              <a:rPr lang="en-US" altLang="en-US">
                <a:solidFill>
                  <a:srgbClr val="6600CC"/>
                </a:solidFill>
              </a:rPr>
            </a:br>
            <a:r>
              <a:rPr lang="en-US" altLang="en-US">
                <a:solidFill>
                  <a:srgbClr val="6600CC"/>
                </a:solidFill>
              </a:rPr>
              <a:t>Psychology’s Roots</a:t>
            </a:r>
            <a:endParaRPr lang="en-US" alt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848600" cy="455295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kumimoji="0" lang="en-US" altLang="en-US" sz="3600">
                <a:solidFill>
                  <a:srgbClr val="6600CC"/>
                </a:solidFill>
              </a:rPr>
              <a:t>Psychological Science Develops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200"/>
              <a:t>Wundt--German philosopher and physiologist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200"/>
              <a:t>James--American philosopher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200"/>
              <a:t>Pavlov--Russian physiologist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200"/>
              <a:t>Freud--Austrian physician</a:t>
            </a:r>
          </a:p>
          <a:p>
            <a:pPr lvl="1">
              <a:buFont typeface="Wingdings" pitchFamily="2" charset="2"/>
              <a:buChar char="§"/>
            </a:pPr>
            <a:r>
              <a:rPr kumimoji="0" lang="en-US" altLang="en-US" sz="3200"/>
              <a:t>Piaget--Swiss biologist</a:t>
            </a:r>
          </a:p>
          <a:p>
            <a:pPr>
              <a:buFont typeface="Wingdings" pitchFamily="2" charset="2"/>
              <a:buNone/>
            </a:pPr>
            <a:endParaRPr kumimoji="0" lang="en-US" altLang="en-US" sz="4000">
              <a:solidFill>
                <a:srgbClr val="6600CC"/>
              </a:solidFill>
            </a:endParaRPr>
          </a:p>
        </p:txBody>
      </p:sp>
      <p:pic>
        <p:nvPicPr>
          <p:cNvPr id="68613" name="Picture 5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6985000" cy="1143000"/>
          </a:xfrm>
        </p:spPr>
        <p:txBody>
          <a:bodyPr/>
          <a:lstStyle/>
          <a:p>
            <a:r>
              <a:rPr lang="en-US" altLang="en-US">
                <a:solidFill>
                  <a:srgbClr val="6600CC"/>
                </a:solidFill>
              </a:rPr>
              <a:t>Prologue:  </a:t>
            </a:r>
            <a:br>
              <a:rPr lang="en-US" altLang="en-US">
                <a:solidFill>
                  <a:srgbClr val="6600CC"/>
                </a:solidFill>
              </a:rPr>
            </a:br>
            <a:r>
              <a:rPr lang="en-US" altLang="en-US">
                <a:solidFill>
                  <a:srgbClr val="6600CC"/>
                </a:solidFill>
              </a:rPr>
              <a:t>Psychology’s Roots</a:t>
            </a:r>
            <a:endParaRPr lang="en-US" alt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67400"/>
            <a:ext cx="8305800" cy="533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kumimoji="0" lang="en-US" altLang="en-US" sz="2800"/>
              <a:t>Figure 1- British Psychological Society membership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81000" y="62484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64520" name="Picture 8" descr="H:\Stress\Myers7\7ecov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25" y="152400"/>
            <a:ext cx="1343025" cy="1600200"/>
          </a:xfrm>
          <a:prstGeom prst="rect">
            <a:avLst/>
          </a:prstGeom>
          <a:noFill/>
        </p:spPr>
      </p:pic>
      <p:pic>
        <p:nvPicPr>
          <p:cNvPr id="64521" name="Picture 9" descr="\\Bfw_1\shares\New_Media\Public\Worth Sites in progress\Myers Psychology 7E\Image and Lecture Gallery\prologue\figure-p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828800"/>
            <a:ext cx="6934200" cy="40163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731</TotalTime>
  <Words>381</Words>
  <Application>Microsoft Office PowerPoint</Application>
  <PresentationFormat>On-screen Show (4:3)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Monotype Sorts</vt:lpstr>
      <vt:lpstr>Tahoma</vt:lpstr>
      <vt:lpstr>Times New Roman</vt:lpstr>
      <vt:lpstr>Wingdings</vt:lpstr>
      <vt:lpstr>Contemporary Portrait</vt:lpstr>
      <vt:lpstr>Myers’ PSYCHOLOGY       (7th Ed)</vt:lpstr>
      <vt:lpstr>Prologue:   Psychology’s Roots</vt:lpstr>
      <vt:lpstr>Prologue:   Psychology’s Roots</vt:lpstr>
      <vt:lpstr>Prologue:   Psychology’s Roots</vt:lpstr>
      <vt:lpstr>Prologue:   Psychology’s Roots</vt:lpstr>
      <vt:lpstr>Prologue:   Psychology’s Roots</vt:lpstr>
      <vt:lpstr>Prologue:   Psychology’s Roots</vt:lpstr>
      <vt:lpstr>Prologue:   Psychology’s Roots</vt:lpstr>
      <vt:lpstr>Prologue:   Psychology’s Roots</vt:lpstr>
      <vt:lpstr>Prologue:   Psychology’s Roots</vt:lpstr>
      <vt:lpstr>Prologue: Contemporary Psychology</vt:lpstr>
      <vt:lpstr>Prologue: Contemporary Psychology</vt:lpstr>
      <vt:lpstr>Prologue: Contemporary Psychology</vt:lpstr>
      <vt:lpstr>Prologue: Contemporary Psychology</vt:lpstr>
      <vt:lpstr>Prologue: Contemporary Psychology</vt:lpstr>
      <vt:lpstr>Prologue: Contemporary Psychology</vt:lpstr>
      <vt:lpstr>Prologue: Contemporary Psychology</vt:lpstr>
      <vt:lpstr>Prologue: Contemporary Psychology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Psychology</dc:title>
  <dc:creator>Preferred Customer</dc:creator>
  <cp:lastModifiedBy>LeeAnn Rutherford</cp:lastModifiedBy>
  <cp:revision>49</cp:revision>
  <dcterms:created xsi:type="dcterms:W3CDTF">1998-07-07T15:26:24Z</dcterms:created>
  <dcterms:modified xsi:type="dcterms:W3CDTF">2016-08-16T17:31:21Z</dcterms:modified>
</cp:coreProperties>
</file>