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94660"/>
  </p:normalViewPr>
  <p:slideViewPr>
    <p:cSldViewPr>
      <p:cViewPr varScale="1">
        <p:scale>
          <a:sx n="79" d="100"/>
          <a:sy n="79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6B28-6916-41BD-895B-D4D37AF03B70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213D-E2CE-49BB-81EF-10A12A0A0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5923-5345-44B1-B80B-5EB96E78D2B3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DF59-5C38-4291-9A7B-09C43B688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AA54-4975-44B3-9E90-5484AAD85ABF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A107-FA97-4A3B-890E-1EFBFA99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D6CB-6FCE-4601-AEC4-FF607DAFAB99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78A6-B410-4C16-A532-A46A780D5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4C64-A865-418B-9101-3A9A34E9F220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F4F2-9E08-4868-B2CD-F431A9454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886F-6A36-434A-A29D-F4BB76E9FAD0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4DED-A8F1-414A-9B3A-15000BB48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46BA-3CE9-4F29-849D-3BB4C49079B4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5055-E099-40BD-9B1D-01B637A6D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D9F9-F52E-44A9-902B-C0467A3B39C9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C5DE-3C78-4AF2-A72C-81FA43DD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0E50-47E2-43B2-9EDD-CD228943C132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D0ED-FE58-4921-BE3A-8C90FC4A1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0F25-CB2F-42D1-831F-B070295A460E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2DB1-72FA-403F-A40D-CDEEB520D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A6F9-C0D4-448F-A3AC-5147B9FADE82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0C39-405C-442E-B01A-67100FEEC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51454-ADC4-4308-97E2-81932B0911D0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38BD5-7AF8-44FE-B44B-D7917D26B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470025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Research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It is actually way more exciting than it sounds!!!!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2" name="Picture 3" descr="alien_four_arms_studying_caveman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3337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Dependent Variable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4800600"/>
            <a:ext cx="4038600" cy="16002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The dependent variable would be the effect of the drug.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Whatever is being measured in the experiment.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It is dependent on the independent variable.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Picture 4" descr="girl_sleeping_in_chair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Operational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Explain what you mean in your hypothesis.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How will the variables be measured in “real life” terms.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How you </a:t>
            </a:r>
            <a:r>
              <a:rPr lang="en-US" dirty="0" err="1" smtClean="0">
                <a:latin typeface="Comic Sans MS" pitchFamily="66" charset="0"/>
              </a:rPr>
              <a:t>operationalize</a:t>
            </a:r>
            <a:r>
              <a:rPr lang="en-US" dirty="0" smtClean="0">
                <a:latin typeface="Comic Sans MS" pitchFamily="66" charset="0"/>
              </a:rPr>
              <a:t> the variables will tell us if the study is valid and reliable.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latin typeface="Comic Sans MS" pitchFamily="66" charset="0"/>
              </a:rPr>
              <a:t>Let’s say your  hypothesis is that chocolate causes violent behavior.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omic Sans MS" pitchFamily="66" charset="0"/>
              </a:rPr>
              <a:t>What do you mean by chocolate?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omic Sans MS" pitchFamily="66" charset="0"/>
              </a:rPr>
              <a:t>What do you mean by violent behavior?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" name="Picture 5" descr="lady_bug_costume_chocolate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ime_teen_vs_robot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24250"/>
            <a:ext cx="31242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Identify the population you want to study.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The sample must be representative of the population you want to study.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GET A RANDOM SAMPLE.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Stratified Sampling</a:t>
            </a:r>
          </a:p>
        </p:txBody>
      </p:sp>
      <p:pic>
        <p:nvPicPr>
          <p:cNvPr id="5" name="Content Placeholder 4" descr="mini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0938" y="1600200"/>
            <a:ext cx="34131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Experimental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Looking to prove causal relationships.</a:t>
            </a:r>
          </a:p>
          <a:p>
            <a:r>
              <a:rPr lang="en-US" smtClean="0">
                <a:latin typeface="Comic Sans MS" pitchFamily="66" charset="0"/>
              </a:rPr>
              <a:t>Cause = Effect</a:t>
            </a:r>
          </a:p>
          <a:p>
            <a:r>
              <a:rPr lang="en-US" smtClean="0">
                <a:latin typeface="Comic Sans MS" pitchFamily="66" charset="0"/>
              </a:rPr>
              <a:t>Laboratory v. Field Experiments</a:t>
            </a:r>
          </a:p>
        </p:txBody>
      </p:sp>
      <p:pic>
        <p:nvPicPr>
          <p:cNvPr id="5" name="Content Placeholder 4" descr="heart_smoking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685800"/>
            <a:ext cx="2613025" cy="287655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3429000"/>
            <a:ext cx="338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Smoking causes health issues.</a:t>
            </a:r>
          </a:p>
        </p:txBody>
      </p:sp>
      <p:pic>
        <p:nvPicPr>
          <p:cNvPr id="7" name="Picture 6" descr="marvin_giving_lab_rat_a_shot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81400"/>
            <a:ext cx="26019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at_sniffing_eating_cheese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29050"/>
            <a:ext cx="1930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Beware of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Confounding Variables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438400"/>
            <a:ext cx="4038600" cy="1676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Comic Sans MS" pitchFamily="66" charset="0"/>
              </a:rPr>
              <a:t>If I wanted to prove that smoking causes heart issues, what are some confounding variables?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4525963"/>
          </a:xfrm>
        </p:spPr>
        <p:txBody>
          <a:bodyPr/>
          <a:lstStyle/>
          <a:p>
            <a:r>
              <a:rPr lang="en-US" sz="2400" smtClean="0">
                <a:latin typeface="Comic Sans MS" pitchFamily="66" charset="0"/>
              </a:rPr>
              <a:t>The object of an experiment is to prove that A causes B.</a:t>
            </a:r>
          </a:p>
          <a:p>
            <a:r>
              <a:rPr lang="en-US" sz="2400" smtClean="0">
                <a:latin typeface="Comic Sans MS" pitchFamily="66" charset="0"/>
              </a:rPr>
              <a:t>A confounding variable is anything that could cause change in B, that is not A.</a:t>
            </a:r>
          </a:p>
        </p:txBody>
      </p:sp>
      <p:pic>
        <p:nvPicPr>
          <p:cNvPr id="5" name="Picture 4" descr="money_to_burn_l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12096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uch_potato_in_chair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3219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hree_generations_father_son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4648200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Lifestyle and family history may also effect the heart.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Random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Once you have a random sample, randomly assigning them into two groups helps control for confounding variables.</a:t>
            </a:r>
          </a:p>
          <a:p>
            <a:r>
              <a:rPr lang="en-US" smtClean="0">
                <a:latin typeface="Comic Sans MS" pitchFamily="66" charset="0"/>
              </a:rPr>
              <a:t>Experimental Group v. Control Group.</a:t>
            </a:r>
          </a:p>
          <a:p>
            <a:r>
              <a:rPr lang="en-US" smtClean="0">
                <a:latin typeface="Comic Sans MS" pitchFamily="66" charset="0"/>
              </a:rPr>
              <a:t>Group Matching</a:t>
            </a:r>
          </a:p>
        </p:txBody>
      </p:sp>
      <p:pic>
        <p:nvPicPr>
          <p:cNvPr id="5" name="Content Placeholder 4" descr="womans_head_blindfolded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81575" y="2252663"/>
            <a:ext cx="3371850" cy="3219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Hawthorne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447800"/>
            <a:ext cx="4038600" cy="4525963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But even the control group may experience changes.</a:t>
            </a:r>
          </a:p>
          <a:p>
            <a:r>
              <a:rPr lang="en-US" smtClean="0">
                <a:latin typeface="Comic Sans MS" pitchFamily="66" charset="0"/>
              </a:rPr>
              <a:t>Just the fact that you know you are in an experiment can cause change.</a:t>
            </a:r>
          </a:p>
        </p:txBody>
      </p:sp>
      <p:pic>
        <p:nvPicPr>
          <p:cNvPr id="5" name="Content Placeholder 4" descr="hawthorne electr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19200"/>
            <a:ext cx="3365500" cy="2665413"/>
          </a:xfrm>
        </p:spPr>
      </p:pic>
      <p:pic>
        <p:nvPicPr>
          <p:cNvPr id="6" name="Picture 5" descr="walhwc08-1945__previe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38600"/>
            <a:ext cx="21336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8600" y="5257800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Whether the lights were brighter or dimmer, production went up in the Hawthorne electric plant.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Experimenter Bias</a:t>
            </a:r>
          </a:p>
        </p:txBody>
      </p:sp>
      <p:pic>
        <p:nvPicPr>
          <p:cNvPr id="5" name="Content Placeholder 4" descr="three_blind_mice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4572000"/>
            <a:ext cx="3333750" cy="1981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Another confounding variable.</a:t>
            </a:r>
          </a:p>
          <a:p>
            <a:r>
              <a:rPr lang="en-US" smtClean="0">
                <a:latin typeface="Comic Sans MS" pitchFamily="66" charset="0"/>
              </a:rPr>
              <a:t>Not a conscious act.</a:t>
            </a:r>
          </a:p>
          <a:p>
            <a:r>
              <a:rPr lang="en-US" smtClean="0">
                <a:latin typeface="Comic Sans MS" pitchFamily="66" charset="0"/>
              </a:rPr>
              <a:t>Double-Blind Procedure.</a:t>
            </a:r>
          </a:p>
        </p:txBody>
      </p:sp>
      <p:pic>
        <p:nvPicPr>
          <p:cNvPr id="6" name="Picture 5" descr="marvin_speaking_to_science_students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5050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Other Confounding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Placebo effect</a:t>
            </a:r>
          </a:p>
          <a:p>
            <a:endParaRPr lang="en-US" smtClean="0">
              <a:latin typeface="Comic Sans MS" pitchFamily="66" charset="0"/>
            </a:endParaRPr>
          </a:p>
          <a:p>
            <a:endParaRPr lang="en-US" smtClean="0">
              <a:latin typeface="Comic Sans MS" pitchFamily="66" charset="0"/>
            </a:endParaRPr>
          </a:p>
          <a:p>
            <a:endParaRPr lang="en-US" smtClean="0">
              <a:latin typeface="Comic Sans MS" pitchFamily="66" charset="0"/>
            </a:endParaRPr>
          </a:p>
          <a:p>
            <a:endParaRPr lang="en-US" smtClean="0">
              <a:latin typeface="Comic Sans MS" pitchFamily="66" charset="0"/>
            </a:endParaRPr>
          </a:p>
          <a:p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Order Effects</a:t>
            </a:r>
          </a:p>
        </p:txBody>
      </p:sp>
      <p:pic>
        <p:nvPicPr>
          <p:cNvPr id="5" name="Content Placeholder 4" descr="female_pharmacist_fill_perscription_bottle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752600"/>
            <a:ext cx="2971800" cy="3467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Correlational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Correlation expresses a relationship between two variable.</a:t>
            </a:r>
          </a:p>
          <a:p>
            <a:r>
              <a:rPr lang="en-US" smtClean="0">
                <a:latin typeface="Comic Sans MS" pitchFamily="66" charset="0"/>
              </a:rPr>
              <a:t>Does not show causation.</a:t>
            </a:r>
          </a:p>
        </p:txBody>
      </p:sp>
      <p:pic>
        <p:nvPicPr>
          <p:cNvPr id="5" name="Content Placeholder 4" descr="timbo_eating_ice_cream_cone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62700" y="1066800"/>
            <a:ext cx="2781300" cy="3333750"/>
          </a:xfrm>
        </p:spPr>
      </p:pic>
      <p:pic>
        <p:nvPicPr>
          <p:cNvPr id="6" name="Picture 5" descr="camper_running_from_killer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19400"/>
            <a:ext cx="27241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48006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As more ice cream is eaten, more people are murdered.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6172200"/>
            <a:ext cx="791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Does ice cream cause murder, or murder cause people to eat ice cream?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Why do we have to learn this stuff?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Psychology is first and foremost a science.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Thus it is based in research.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graduation_girl_pedestal_psychology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133600"/>
            <a:ext cx="20383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60198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Before we delve into how to do research, you should be aware of three hurdles that tend to skew our logic.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Types of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Positive Correlation</a:t>
            </a:r>
          </a:p>
          <a:p>
            <a:r>
              <a:rPr lang="en-US" smtClean="0">
                <a:latin typeface="Comic Sans MS" pitchFamily="66" charset="0"/>
              </a:rPr>
              <a:t>The variables go in the SAME direction.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Negative Correlation</a:t>
            </a:r>
          </a:p>
          <a:p>
            <a:r>
              <a:rPr lang="en-US" smtClean="0">
                <a:latin typeface="Comic Sans MS" pitchFamily="66" charset="0"/>
              </a:rPr>
              <a:t>The variables go in opposite directions.</a:t>
            </a:r>
          </a:p>
        </p:txBody>
      </p:sp>
      <p:pic>
        <p:nvPicPr>
          <p:cNvPr id="5" name="Picture 4" descr="nurse_walk_giant_syringe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62200"/>
            <a:ext cx="2590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achel_grade_a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00600"/>
            <a:ext cx="2260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wen_lying_down_studying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9718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achel_grade_f_hg_cl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953000"/>
            <a:ext cx="22098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6200" y="297180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Studying and grades hopefully has a positive correlation.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0" y="457200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Heroin use and grades probably has a negative correlation.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Hindsight Bias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The tendency to believe, after learning the outcome, that you knew it all along.</a:t>
            </a:r>
          </a:p>
          <a:p>
            <a:endParaRPr lang="en-US" smtClean="0"/>
          </a:p>
        </p:txBody>
      </p:sp>
      <p:pic>
        <p:nvPicPr>
          <p:cNvPr id="5" name="Content Placeholder 4" descr="football_fan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609600"/>
            <a:ext cx="2190750" cy="3333750"/>
          </a:xfrm>
        </p:spPr>
      </p:pic>
      <p:pic>
        <p:nvPicPr>
          <p:cNvPr id="6" name="Picture 5" descr="cr-blo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206692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19600" y="1676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Monday Morning Quarterbacking!!!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6482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After the Chris Brown/Rihanna incident….my wife said she knew Chris Brown was a violent kid!!!  Did she really?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Overconfidence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257800" cy="47545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latin typeface="Comic Sans MS" pitchFamily="66" charset="0"/>
              </a:rPr>
              <a:t>We tend to think we know more than we do</a:t>
            </a:r>
            <a:r>
              <a:rPr lang="en-US" sz="35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82% of U.S. drivers consider themselves to be in the top 30% of their group in terms of safety.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81% of new business owners felt they had an excellent chance of their businesses succeeding. When asked about the success of their peers, the answer was only 39%. (Now that's overconfidence!!!)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Picture 4" descr="dino_trish_car_ride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762000"/>
            <a:ext cx="3467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wightandand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5200"/>
            <a:ext cx="2057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The Barnum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It is the tendency for people to accept very general or vague characterizations of themselves and take them to be accurate.</a:t>
            </a:r>
          </a:p>
        </p:txBody>
      </p:sp>
      <p:pic>
        <p:nvPicPr>
          <p:cNvPr id="5" name="Content Placeholder 4" descr="gypsy_woman_reading_palm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6388" y="2195513"/>
            <a:ext cx="2562225" cy="3333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Applied V. Basic Research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Applied Research has clear, practical applications.</a:t>
            </a:r>
          </a:p>
          <a:p>
            <a:r>
              <a:rPr lang="en-US" smtClean="0">
                <a:latin typeface="Comic Sans MS" pitchFamily="66" charset="0"/>
              </a:rPr>
              <a:t>YOU CAN USE IT!!!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28194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Basic Research explores questions that you may be curious about, but not intended to be immediately used.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8" name="Picture 7" descr="drug_addiction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60960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Research on therapies for drug addicts has a clear purpose. </a:t>
            </a:r>
          </a:p>
        </p:txBody>
      </p:sp>
      <p:pic>
        <p:nvPicPr>
          <p:cNvPr id="10" name="Picture 9" descr="elderly_couple_kiss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8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10400" y="3962400"/>
            <a:ext cx="2133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Studying how kissing changes when you get older is interesting…but that’s about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Terminology</a:t>
            </a:r>
          </a:p>
        </p:txBody>
      </p:sp>
      <p:pic>
        <p:nvPicPr>
          <p:cNvPr id="8195" name="Picture 4" descr="student_boy_sitting_on_school_books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1762125"/>
            <a:ext cx="2914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Hypothesis</a:t>
            </a:r>
          </a:p>
        </p:txBody>
      </p:sp>
      <p:pic>
        <p:nvPicPr>
          <p:cNvPr id="5" name="Content Placeholder 4" descr="girl_raising_hand_in_class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09600"/>
            <a:ext cx="2924175" cy="3333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Expresses a relationship between two variables.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 variable is anything that can vary among participants in a study.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Participating in class leads to better grades than not participating.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5" descr="grade_circled_a_plus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33337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Independent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Whatever is being manipulated in the experiment.</a:t>
            </a:r>
          </a:p>
          <a:p>
            <a:r>
              <a:rPr lang="en-US" smtClean="0">
                <a:latin typeface="Comic Sans MS" pitchFamily="66" charset="0"/>
              </a:rPr>
              <a:t>Hopefully the independent variable brings about change.</a:t>
            </a:r>
          </a:p>
          <a:p>
            <a:endParaRPr lang="en-US" smtClean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4191000"/>
            <a:ext cx="4038600" cy="2667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If there is a drug in an experiment, the drug is almost always the independent variable.</a:t>
            </a:r>
          </a:p>
        </p:txBody>
      </p:sp>
      <p:pic>
        <p:nvPicPr>
          <p:cNvPr id="5" name="Picture 4" descr="pill_waving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712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Research Methods</vt:lpstr>
      <vt:lpstr>Why do we have to learn this stuff?</vt:lpstr>
      <vt:lpstr>Hindsight Bias</vt:lpstr>
      <vt:lpstr>Overconfidence</vt:lpstr>
      <vt:lpstr>The Barnum Effect</vt:lpstr>
      <vt:lpstr>Applied V. Basic Research</vt:lpstr>
      <vt:lpstr>Terminology</vt:lpstr>
      <vt:lpstr>Hypothesis</vt:lpstr>
      <vt:lpstr>Independent Variable</vt:lpstr>
      <vt:lpstr>Dependent Variable</vt:lpstr>
      <vt:lpstr>Operational Definitions</vt:lpstr>
      <vt:lpstr>Sampling</vt:lpstr>
      <vt:lpstr>Experimental Method</vt:lpstr>
      <vt:lpstr>Beware of Confounding Variables</vt:lpstr>
      <vt:lpstr>Random Assignment</vt:lpstr>
      <vt:lpstr>Hawthorne Effect</vt:lpstr>
      <vt:lpstr>Experimenter Bias</vt:lpstr>
      <vt:lpstr>Other Confounding Variables</vt:lpstr>
      <vt:lpstr>Correlational Method</vt:lpstr>
      <vt:lpstr>Types of Correlation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</dc:title>
  <dc:creator>Heath Kaplan</dc:creator>
  <cp:lastModifiedBy>Daniel Cole</cp:lastModifiedBy>
  <cp:revision>90</cp:revision>
  <dcterms:created xsi:type="dcterms:W3CDTF">2009-08-26T23:54:06Z</dcterms:created>
  <dcterms:modified xsi:type="dcterms:W3CDTF">2015-08-24T22:35:22Z</dcterms:modified>
</cp:coreProperties>
</file>