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1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3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6B28-6916-41BD-895B-D4D37AF03B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213D-E2CE-49BB-81EF-10A12A0A0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7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D6CB-6FCE-4601-AEC4-FF607DAFAB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78A6-B410-4C16-A532-A46A780D5A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4C64-A865-418B-9101-3A9A34E9F2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F4F2-9E08-4868-B2CD-F431A9454A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69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886F-6A36-434A-A29D-F4BB76E9FA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4DED-A8F1-414A-9B3A-15000BB485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46BA-3CE9-4F29-849D-3BB4C49079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5055-E099-40BD-9B1D-01B637A6D3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2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D9F9-F52E-44A9-902B-C0467A3B39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C5DE-3C78-4AF2-A72C-81FA43DDC6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41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0E50-47E2-43B2-9EDD-CD228943C1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D0ED-FE58-4921-BE3A-8C90FC4A14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8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0F25-CB2F-42D1-831F-B070295A46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2DB1-72FA-403F-A40D-CDEEB520DF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7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0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A6F9-C0D4-448F-A3AC-5147B9FADE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0C39-405C-442E-B01A-67100FEEC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33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5923-5345-44B1-B80B-5EB96E78D2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DF59-5C38-4291-9A7B-09C43B6889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0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AA54-4975-44B3-9E90-5484AAD85A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A107-FA97-4A3B-890E-1EFBFA9930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9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3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0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6685-3A1A-4D59-A5CF-A06CFBF6628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1E04-C933-411F-8EE8-99B1CB7F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51454-ADC4-4308-97E2-81932B0911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38BD5-7AF8-44FE-B44B-D7917D26B5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9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Survey Method</a:t>
            </a:r>
          </a:p>
        </p:txBody>
      </p:sp>
      <p:pic>
        <p:nvPicPr>
          <p:cNvPr id="5" name="Content Placeholder 4" descr="bear_clipboard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1" y="838200"/>
            <a:ext cx="1857375" cy="3333750"/>
          </a:xfrm>
        </p:spPr>
      </p:pic>
      <p:pic>
        <p:nvPicPr>
          <p:cNvPr id="6" name="Content Placeholder 5" descr="wolf_on_phone_hg_clr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71801" y="2743200"/>
            <a:ext cx="2219325" cy="333375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9800" y="1828800"/>
            <a:ext cx="4267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Most common type of study in psychology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Measures correlation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Cheap and fast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Need a good random sample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Low-response rate</a:t>
            </a:r>
          </a:p>
        </p:txBody>
      </p:sp>
    </p:spTree>
    <p:extLst>
      <p:ext uri="{BB962C8B-B14F-4D97-AF65-F5344CB8AC3E}">
        <p14:creationId xmlns:p14="http://schemas.microsoft.com/office/powerpoint/2010/main" val="4849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Other measures of variability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1143000"/>
            <a:ext cx="3810000" cy="5181600"/>
          </a:xfrm>
        </p:spPr>
        <p:txBody>
          <a:bodyPr/>
          <a:lstStyle/>
          <a:p>
            <a:r>
              <a:rPr lang="en-US" b="1" smtClean="0">
                <a:latin typeface="Comic Sans MS" pitchFamily="66" charset="0"/>
              </a:rPr>
              <a:t>Range</a:t>
            </a:r>
            <a:r>
              <a:rPr lang="en-US" smtClean="0">
                <a:latin typeface="Comic Sans MS" pitchFamily="66" charset="0"/>
              </a:rPr>
              <a:t>: distance from highest to lowest scores.</a:t>
            </a:r>
          </a:p>
          <a:p>
            <a:r>
              <a:rPr lang="en-US" b="1" smtClean="0">
                <a:latin typeface="Comic Sans MS" pitchFamily="66" charset="0"/>
              </a:rPr>
              <a:t>Standard Deviation</a:t>
            </a:r>
            <a:r>
              <a:rPr lang="en-US" smtClean="0">
                <a:latin typeface="Comic Sans MS" pitchFamily="66" charset="0"/>
              </a:rPr>
              <a:t>: the variance of scores around the mean.</a:t>
            </a:r>
          </a:p>
          <a:p>
            <a:r>
              <a:rPr lang="en-US" smtClean="0">
                <a:latin typeface="Comic Sans MS" pitchFamily="66" charset="0"/>
              </a:rPr>
              <a:t>The higher the variance or SD, the more spread out the distribution is.</a:t>
            </a:r>
          </a:p>
          <a:p>
            <a:r>
              <a:rPr lang="en-US" smtClean="0">
                <a:latin typeface="Comic Sans MS" pitchFamily="66" charset="0"/>
              </a:rPr>
              <a:t>Do scientists want a big or small SD?</a:t>
            </a:r>
          </a:p>
        </p:txBody>
      </p:sp>
      <p:pic>
        <p:nvPicPr>
          <p:cNvPr id="5" name="Content Placeholder 4" descr="kobebryant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9001" y="914401"/>
            <a:ext cx="3127375" cy="2271713"/>
          </a:xfrm>
        </p:spPr>
      </p:pic>
      <p:pic>
        <p:nvPicPr>
          <p:cNvPr id="7" name="Picture 6" descr="nba_a_shaquille_3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3276601"/>
            <a:ext cx="2209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32766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Shaq and Kobe may both score 30 ppg (same mean).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But their SDs are very different.</a:t>
            </a:r>
          </a:p>
        </p:txBody>
      </p:sp>
    </p:spTree>
    <p:extLst>
      <p:ext uri="{BB962C8B-B14F-4D97-AF65-F5344CB8AC3E}">
        <p14:creationId xmlns:p14="http://schemas.microsoft.com/office/powerpoint/2010/main" val="41121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 Scores</a:t>
            </a:r>
          </a:p>
        </p:txBody>
      </p:sp>
      <p:pic>
        <p:nvPicPr>
          <p:cNvPr id="32771" name="Content Placeholder 9" descr="zeta_md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609600"/>
            <a:ext cx="552450" cy="5715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 unit that measures the distance of one score from the mean.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 positive z score means a number above the mean.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 negative z score means a number below the mean.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geek_dumbbell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3200400"/>
            <a:ext cx="21621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uper_woman_lifting_rock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685800"/>
            <a:ext cx="26336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0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Normal Distribution</a:t>
            </a:r>
          </a:p>
        </p:txBody>
      </p:sp>
      <p:pic>
        <p:nvPicPr>
          <p:cNvPr id="33795" name="Content Placeholder 4" descr="marzano2001a_fig1_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95401"/>
            <a:ext cx="8661400" cy="5197475"/>
          </a:xfrm>
        </p:spPr>
      </p:pic>
    </p:spTree>
    <p:extLst>
      <p:ext uri="{BB962C8B-B14F-4D97-AF65-F5344CB8AC3E}">
        <p14:creationId xmlns:p14="http://schemas.microsoft.com/office/powerpoint/2010/main" val="37861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Inferential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The purpose is to discover whether the finding can be applied to the larger population from which the sample was collected.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T-tests, ANOVA or MANOVA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P-value= .05 for statistical significance.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5% likely the results are due to chance.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1" y="1905000"/>
            <a:ext cx="4456113" cy="3810000"/>
          </a:xfrm>
        </p:spPr>
      </p:pic>
    </p:spTree>
    <p:extLst>
      <p:ext uri="{BB962C8B-B14F-4D97-AF65-F5344CB8AC3E}">
        <p14:creationId xmlns:p14="http://schemas.microsoft.com/office/powerpoint/2010/main" val="15863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APA Ethical Guidelines for Research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 descr="guy_bzz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1" y="3810001"/>
            <a:ext cx="2771775" cy="27717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IRB- Internal Review Board</a:t>
            </a:r>
          </a:p>
          <a:p>
            <a:r>
              <a:rPr lang="en-US" smtClean="0">
                <a:latin typeface="Comic Sans MS" pitchFamily="66" charset="0"/>
              </a:rPr>
              <a:t>Both for humans and animals.</a:t>
            </a:r>
          </a:p>
          <a:p>
            <a:endParaRPr lang="en-US" smtClean="0"/>
          </a:p>
        </p:txBody>
      </p:sp>
      <p:pic>
        <p:nvPicPr>
          <p:cNvPr id="6" name="Picture 5" descr="pacey_the_pig_surprised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276600"/>
            <a:ext cx="2819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teacher_had_a_science_accident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1430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9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Animal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Clear purpose</a:t>
            </a:r>
          </a:p>
          <a:p>
            <a:r>
              <a:rPr lang="en-US" smtClean="0">
                <a:latin typeface="Comic Sans MS" pitchFamily="66" charset="0"/>
              </a:rPr>
              <a:t>Treated in a humane way</a:t>
            </a:r>
          </a:p>
          <a:p>
            <a:r>
              <a:rPr lang="en-US" smtClean="0">
                <a:latin typeface="Comic Sans MS" pitchFamily="66" charset="0"/>
              </a:rPr>
              <a:t>Acquire animals legally</a:t>
            </a:r>
          </a:p>
          <a:p>
            <a:r>
              <a:rPr lang="en-US" smtClean="0">
                <a:latin typeface="Comic Sans MS" pitchFamily="66" charset="0"/>
              </a:rPr>
              <a:t>Least amount of suffering possible.</a:t>
            </a:r>
          </a:p>
        </p:txBody>
      </p:sp>
      <p:pic>
        <p:nvPicPr>
          <p:cNvPr id="5" name="Content Placeholder 4" descr="scientist_monkey_banana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1752600"/>
            <a:ext cx="3333750" cy="3333750"/>
          </a:xfrm>
        </p:spPr>
      </p:pic>
    </p:spTree>
    <p:extLst>
      <p:ext uri="{BB962C8B-B14F-4D97-AF65-F5344CB8AC3E}">
        <p14:creationId xmlns:p14="http://schemas.microsoft.com/office/powerpoint/2010/main" val="9157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Human Research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No Coercion- must be voluntary</a:t>
            </a:r>
          </a:p>
          <a:p>
            <a:r>
              <a:rPr lang="en-US" smtClean="0">
                <a:latin typeface="Comic Sans MS" pitchFamily="66" charset="0"/>
              </a:rPr>
              <a:t>Informed consent</a:t>
            </a:r>
          </a:p>
          <a:p>
            <a:r>
              <a:rPr lang="en-US" smtClean="0">
                <a:latin typeface="Comic Sans MS" pitchFamily="66" charset="0"/>
              </a:rPr>
              <a:t>Anonymity</a:t>
            </a:r>
          </a:p>
          <a:p>
            <a:r>
              <a:rPr lang="en-US" smtClean="0">
                <a:latin typeface="Comic Sans MS" pitchFamily="66" charset="0"/>
              </a:rPr>
              <a:t>No significant risk</a:t>
            </a:r>
          </a:p>
          <a:p>
            <a:r>
              <a:rPr lang="en-US" smtClean="0">
                <a:latin typeface="Comic Sans MS" pitchFamily="66" charset="0"/>
              </a:rPr>
              <a:t>Must debrief</a:t>
            </a:r>
          </a:p>
        </p:txBody>
      </p:sp>
      <p:pic>
        <p:nvPicPr>
          <p:cNvPr id="37892" name="Content Placeholder 8" descr="scientist_drink_potion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990600"/>
            <a:ext cx="4243388" cy="4243388"/>
          </a:xfrm>
        </p:spPr>
      </p:pic>
    </p:spTree>
    <p:extLst>
      <p:ext uri="{BB962C8B-B14F-4D97-AF65-F5344CB8AC3E}">
        <p14:creationId xmlns:p14="http://schemas.microsoft.com/office/powerpoint/2010/main" val="17765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Naturalistic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Watch subjects in their natural environment.</a:t>
            </a:r>
          </a:p>
          <a:p>
            <a:r>
              <a:rPr lang="en-US" smtClean="0"/>
              <a:t>Do not manipulate the environment.</a:t>
            </a:r>
          </a:p>
          <a:p>
            <a:r>
              <a:rPr lang="en-US" smtClean="0"/>
              <a:t>The good is that there is Hawthorne effect.</a:t>
            </a:r>
          </a:p>
          <a:p>
            <a:r>
              <a:rPr lang="en-US" smtClean="0"/>
              <a:t>The bad is that we can never really show cause and effect.</a:t>
            </a:r>
          </a:p>
          <a:p>
            <a:endParaRPr lang="en-US" smtClean="0"/>
          </a:p>
        </p:txBody>
      </p:sp>
      <p:pic>
        <p:nvPicPr>
          <p:cNvPr id="5" name="Content Placeholder 4" descr="hillbilly_chic_in_love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4800" y="838200"/>
            <a:ext cx="2514600" cy="3333750"/>
          </a:xfrm>
        </p:spPr>
      </p:pic>
      <p:pic>
        <p:nvPicPr>
          <p:cNvPr id="7" name="Picture 6" descr="girl_scout_hiking_binoculars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24250"/>
            <a:ext cx="2305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6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Correlation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1"/>
            <a:ext cx="4267200" cy="4525963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A number that measures the strength of a relationship.</a:t>
            </a:r>
          </a:p>
          <a:p>
            <a:r>
              <a:rPr lang="en-US" smtClean="0">
                <a:latin typeface="Comic Sans MS" pitchFamily="66" charset="0"/>
              </a:rPr>
              <a:t>Range is from -1 to +1</a:t>
            </a:r>
          </a:p>
          <a:p>
            <a:r>
              <a:rPr lang="en-US" smtClean="0">
                <a:latin typeface="Comic Sans MS" pitchFamily="66" charset="0"/>
              </a:rPr>
              <a:t>The relationship gets weaker the closer you get to zero.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Which is a stronger correlation?</a:t>
            </a:r>
          </a:p>
          <a:p>
            <a:r>
              <a:rPr lang="en-US" smtClean="0"/>
              <a:t>-.13 or +.38</a:t>
            </a:r>
          </a:p>
          <a:p>
            <a:r>
              <a:rPr lang="en-US" smtClean="0"/>
              <a:t>-.72 or +.59</a:t>
            </a:r>
          </a:p>
          <a:p>
            <a:r>
              <a:rPr lang="en-US" smtClean="0"/>
              <a:t>-.91 or +.04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6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A detailed picture of one or a few subjects.</a:t>
            </a:r>
          </a:p>
          <a:p>
            <a:r>
              <a:rPr lang="en-US" smtClean="0">
                <a:latin typeface="Comic Sans MS" pitchFamily="66" charset="0"/>
              </a:rPr>
              <a:t>Tells us a great story…but is just descriptive research.</a:t>
            </a:r>
          </a:p>
          <a:p>
            <a:r>
              <a:rPr lang="en-US" smtClean="0">
                <a:latin typeface="Comic Sans MS" pitchFamily="66" charset="0"/>
              </a:rPr>
              <a:t>Does not even give us correlation data.</a:t>
            </a:r>
          </a:p>
        </p:txBody>
      </p:sp>
      <p:pic>
        <p:nvPicPr>
          <p:cNvPr id="5" name="Content Placeholder 4" descr="kate_famil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1752601"/>
            <a:ext cx="4038600" cy="316547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54864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The ideal case study is John and Kate.  Really interesting, but what does it tell us about families in general?</a:t>
            </a:r>
          </a:p>
        </p:txBody>
      </p:sp>
    </p:spTree>
    <p:extLst>
      <p:ext uri="{BB962C8B-B14F-4D97-AF65-F5344CB8AC3E}">
        <p14:creationId xmlns:p14="http://schemas.microsoft.com/office/powerpoint/2010/main" val="14452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Statistics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Recording the results from our studies.</a:t>
            </a:r>
          </a:p>
          <a:p>
            <a:r>
              <a:rPr lang="en-US" smtClean="0">
                <a:latin typeface="Comic Sans MS" pitchFamily="66" charset="0"/>
              </a:rPr>
              <a:t>Must use a common language so we all know what we are talking about.</a:t>
            </a:r>
          </a:p>
        </p:txBody>
      </p:sp>
      <p:pic>
        <p:nvPicPr>
          <p:cNvPr id="26628" name="Content Placeholder 4" descr="stats_md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2057400"/>
            <a:ext cx="3657600" cy="3048000"/>
          </a:xfrm>
        </p:spPr>
      </p:pic>
    </p:spTree>
    <p:extLst>
      <p:ext uri="{BB962C8B-B14F-4D97-AF65-F5344CB8AC3E}">
        <p14:creationId xmlns:p14="http://schemas.microsoft.com/office/powerpoint/2010/main" val="28700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Descriptive Statistics</a:t>
            </a:r>
          </a:p>
        </p:txBody>
      </p:sp>
      <p:pic>
        <p:nvPicPr>
          <p:cNvPr id="5" name="Content Placeholder 4" descr="bar_graph_business_man_stuck_climbing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4267201"/>
            <a:ext cx="3333750" cy="29622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Just describes sets of data.</a:t>
            </a:r>
          </a:p>
          <a:p>
            <a:r>
              <a:rPr lang="en-US" smtClean="0"/>
              <a:t>You might create a frequency distribution.</a:t>
            </a:r>
          </a:p>
          <a:p>
            <a:r>
              <a:rPr lang="en-US" smtClean="0"/>
              <a:t>Frequency polygons or histograms.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6" name="Picture 5" descr="businessman_pushing_graph_up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37147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0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sz="3600">
                <a:latin typeface="Comic Sans MS" pitchFamily="66" charset="0"/>
              </a:rPr>
              <a:t>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762000"/>
            <a:ext cx="9144000" cy="1295400"/>
          </a:xfrm>
        </p:spPr>
        <p:txBody>
          <a:bodyPr/>
          <a:lstStyle/>
          <a:p>
            <a:r>
              <a:rPr lang="en-US" sz="2000">
                <a:latin typeface="Comic Sans MS" pitchFamily="66" charset="0"/>
              </a:rPr>
              <a:t>Mean, Median and Mode.</a:t>
            </a:r>
          </a:p>
          <a:p>
            <a:r>
              <a:rPr lang="en-US" sz="2000">
                <a:latin typeface="Comic Sans MS" pitchFamily="66" charset="0"/>
              </a:rPr>
              <a:t>Watch out for extreme scores or outliers.</a:t>
            </a:r>
          </a:p>
          <a:p>
            <a:endParaRPr lang="en-US" smtClean="0"/>
          </a:p>
        </p:txBody>
      </p:sp>
      <p:pic>
        <p:nvPicPr>
          <p:cNvPr id="10" name="Content Placeholder 9" descr="0000000540_200609190155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057400"/>
            <a:ext cx="5029200" cy="3487738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2438400"/>
            <a:ext cx="2362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$25,000-Pam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$25,000- Kevin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$25,000- Angela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$100,000- Andy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$100,000- Dwight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$200,000- Jim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$300,000- Michael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1447801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Let’s look at the salaries of  the employees at Dunder Mifflen Paper in Scranton: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4549776"/>
            <a:ext cx="426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The median salary looks good at $100,000.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The mean salary also looks good at about $110,000.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But the mode salary is only $25,000.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Maybe not the best place to work.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Then again living in Scranton is kind of cheap.</a:t>
            </a:r>
          </a:p>
        </p:txBody>
      </p:sp>
    </p:spTree>
    <p:extLst>
      <p:ext uri="{BB962C8B-B14F-4D97-AF65-F5344CB8AC3E}">
        <p14:creationId xmlns:p14="http://schemas.microsoft.com/office/powerpoint/2010/main" val="2166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1"/>
            <a:ext cx="4038600" cy="4525963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In a normal distribution, the mean, median and mode are all the same.</a:t>
            </a:r>
          </a:p>
        </p:txBody>
      </p:sp>
      <p:pic>
        <p:nvPicPr>
          <p:cNvPr id="5" name="Content Placeholder 4" descr="norma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1" y="1524001"/>
            <a:ext cx="5580063" cy="3967163"/>
          </a:xfrm>
        </p:spPr>
      </p:pic>
    </p:spTree>
    <p:extLst>
      <p:ext uri="{BB962C8B-B14F-4D97-AF65-F5344CB8AC3E}">
        <p14:creationId xmlns:p14="http://schemas.microsoft.com/office/powerpoint/2010/main" val="7006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Outliers skew distributions.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If group has one high score, the curve has a positive skew (contains more low scores)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If a group has a low outlier, the curve has a negative skew (contains more high scores)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 descr="Skewness_PosNegPic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1" y="1524000"/>
            <a:ext cx="4467225" cy="3276600"/>
          </a:xfrm>
        </p:spPr>
      </p:pic>
    </p:spTree>
    <p:extLst>
      <p:ext uri="{BB962C8B-B14F-4D97-AF65-F5344CB8AC3E}">
        <p14:creationId xmlns:p14="http://schemas.microsoft.com/office/powerpoint/2010/main" val="16265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1_Office Theme</vt:lpstr>
      <vt:lpstr>Survey Method</vt:lpstr>
      <vt:lpstr>Naturalistic Observation</vt:lpstr>
      <vt:lpstr>Correlation Coefficient</vt:lpstr>
      <vt:lpstr>Case Studies</vt:lpstr>
      <vt:lpstr>Statistics</vt:lpstr>
      <vt:lpstr>Descriptive Statistics</vt:lpstr>
      <vt:lpstr>Central Tendency</vt:lpstr>
      <vt:lpstr>Normal Distribution</vt:lpstr>
      <vt:lpstr>Distributions</vt:lpstr>
      <vt:lpstr>Other measures of variability</vt:lpstr>
      <vt:lpstr> Scores</vt:lpstr>
      <vt:lpstr>Normal Distribution</vt:lpstr>
      <vt:lpstr>Inferential Statistics</vt:lpstr>
      <vt:lpstr>APA Ethical Guidelines for Research</vt:lpstr>
      <vt:lpstr>Animal Research</vt:lpstr>
      <vt:lpstr>Human Research</vt:lpstr>
    </vt:vector>
  </TitlesOfParts>
  <Company>Ridgewood Community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Method</dc:title>
  <dc:creator>Daniel Cole</dc:creator>
  <cp:lastModifiedBy>Daniel Cole</cp:lastModifiedBy>
  <cp:revision>1</cp:revision>
  <dcterms:created xsi:type="dcterms:W3CDTF">2015-08-24T22:34:36Z</dcterms:created>
  <dcterms:modified xsi:type="dcterms:W3CDTF">2015-08-24T22:34:58Z</dcterms:modified>
</cp:coreProperties>
</file>