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5F69-2D07-354A-9271-1E89FE2B9FB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EC35-07EB-684B-A673-2CED8716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6E35-2FEA-4140-9903-51A122909E8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C06C-78B4-9A42-9A98-9C89847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31684" y="44661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uhaus 93"/>
                <a:cs typeface="Bauhaus 93"/>
              </a:rPr>
              <a:t>Personality</a:t>
            </a:r>
            <a:endParaRPr lang="en-US" dirty="0">
              <a:solidFill>
                <a:srgbClr val="FFFF00"/>
              </a:solidFill>
              <a:latin typeface="Bauhaus 93"/>
              <a:cs typeface="Bauhaus 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7759" b="11782"/>
          <a:stretch>
            <a:fillRect/>
          </a:stretch>
        </p:blipFill>
        <p:spPr>
          <a:xfrm>
            <a:off x="3085946" y="-524356"/>
            <a:ext cx="566731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Assessing Personality Today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46" y="1600200"/>
            <a:ext cx="459277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common way is </a:t>
            </a:r>
            <a:r>
              <a:rPr lang="en-US" dirty="0" smtClean="0">
                <a:solidFill>
                  <a:srgbClr val="FF0000"/>
                </a:solidFill>
              </a:rPr>
              <a:t>self-report inventories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MMPI: Minnesota </a:t>
            </a:r>
            <a:r>
              <a:rPr lang="en-US" dirty="0" err="1" smtClean="0">
                <a:solidFill>
                  <a:srgbClr val="0000FF"/>
                </a:solidFill>
              </a:rPr>
              <a:t>Multiphasic</a:t>
            </a:r>
            <a:r>
              <a:rPr lang="en-US" dirty="0" smtClean="0">
                <a:solidFill>
                  <a:srgbClr val="0000FF"/>
                </a:solidFill>
              </a:rPr>
              <a:t> Personality Inventory </a:t>
            </a:r>
          </a:p>
          <a:p>
            <a:r>
              <a:rPr lang="en-US" dirty="0" smtClean="0"/>
              <a:t>Tests must be…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Reliable</a:t>
            </a:r>
            <a:r>
              <a:rPr lang="en-US" dirty="0" smtClean="0"/>
              <a:t>: Does it yield the same results over time?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Valid</a:t>
            </a:r>
            <a:r>
              <a:rPr lang="en-US" dirty="0" smtClean="0"/>
              <a:t>: Does it measure what it is supposed to measure?</a:t>
            </a:r>
          </a:p>
          <a:p>
            <a:endParaRPr lang="en-US" dirty="0"/>
          </a:p>
        </p:txBody>
      </p:sp>
      <p:pic>
        <p:nvPicPr>
          <p:cNvPr id="4" name="Content Placeholder 4" descr="dog_cheating_cat_school_test_hg_cl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124" y="1824664"/>
            <a:ext cx="3704599" cy="3704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Be careful of the Barnum Effect!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378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have tendency to see themselves in vague, general descriptions of personality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Horoscopes, astrologers, and psychics capitalize on the Barnum Effect!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052" y="1600200"/>
            <a:ext cx="4241800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83941" r="52394"/>
          <a:stretch>
            <a:fillRect/>
          </a:stretch>
        </p:blipFill>
        <p:spPr>
          <a:xfrm>
            <a:off x="6209966" y="153523"/>
            <a:ext cx="2934034" cy="1198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48413" b="15888"/>
          <a:stretch>
            <a:fillRect/>
          </a:stretch>
        </p:blipFill>
        <p:spPr>
          <a:xfrm>
            <a:off x="2870025" y="-13957"/>
            <a:ext cx="347233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50657" b="15888"/>
          <a:stretch>
            <a:fillRect/>
          </a:stretch>
        </p:blipFill>
        <p:spPr>
          <a:xfrm>
            <a:off x="-181415" y="0"/>
            <a:ext cx="33212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206" y="516327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Horoscopes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51529" t="82335" r="3732"/>
          <a:stretch>
            <a:fillRect/>
          </a:stretch>
        </p:blipFill>
        <p:spPr>
          <a:xfrm>
            <a:off x="6132608" y="1408242"/>
            <a:ext cx="3011392" cy="1440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030151">
            <a:off x="951952" y="1648179"/>
            <a:ext cx="84148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>
                    <a:alpha val="51000"/>
                  </a:srgbClr>
                </a:solidFill>
                <a:latin typeface="Calibri (Body)"/>
                <a:cs typeface="Calibri (Body)"/>
              </a:rPr>
              <a:t>VAGUE</a:t>
            </a:r>
            <a:endParaRPr lang="en-US" sz="15000" b="1" dirty="0">
              <a:solidFill>
                <a:srgbClr val="FF0000">
                  <a:alpha val="51000"/>
                </a:srgbClr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660066"/>
                </a:solidFill>
                <a:ea typeface="+mj-ea"/>
                <a:cs typeface="+mj-cs"/>
              </a:rPr>
              <a:t>Sample MMPI Questions</a:t>
            </a:r>
            <a:br>
              <a:rPr lang="en-US" b="1" dirty="0" smtClean="0">
                <a:solidFill>
                  <a:srgbClr val="660066"/>
                </a:solidFill>
                <a:ea typeface="+mj-ea"/>
                <a:cs typeface="+mj-cs"/>
              </a:rPr>
            </a:br>
            <a:r>
              <a:rPr lang="en-US" b="1" dirty="0" smtClean="0">
                <a:solidFill>
                  <a:srgbClr val="660066"/>
                </a:solidFill>
                <a:ea typeface="+mj-ea"/>
                <a:cs typeface="+mj-cs"/>
              </a:rPr>
              <a:t>True/ False</a:t>
            </a:r>
            <a:endParaRPr lang="en-US" b="1" dirty="0">
              <a:solidFill>
                <a:srgbClr val="660066"/>
              </a:solidFill>
              <a:ea typeface="+mj-ea"/>
              <a:cs typeface="+mj-cs"/>
            </a:endParaRPr>
          </a:p>
        </p:txBody>
      </p:sp>
      <p:sp>
        <p:nvSpPr>
          <p:cNvPr id="79875" name="Content Placeholder 7"/>
          <p:cNvSpPr>
            <a:spLocks noGrp="1"/>
          </p:cNvSpPr>
          <p:nvPr>
            <p:ph sz="half" idx="1"/>
          </p:nvPr>
        </p:nvSpPr>
        <p:spPr>
          <a:xfrm>
            <a:off x="-243210" y="1540137"/>
            <a:ext cx="5066864" cy="6060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800" dirty="0"/>
              <a:t>1.I like mechanics magazines</a:t>
            </a:r>
            <a:br>
              <a:rPr lang="en-US" sz="800" dirty="0"/>
            </a:br>
            <a:r>
              <a:rPr lang="en-US" sz="800" dirty="0"/>
              <a:t>2.I have a good appetite</a:t>
            </a:r>
            <a:br>
              <a:rPr lang="en-US" sz="800" dirty="0"/>
            </a:br>
            <a:r>
              <a:rPr lang="en-US" sz="800" dirty="0"/>
              <a:t>3.I wake up fresh &amp; rested most mornings</a:t>
            </a:r>
            <a:br>
              <a:rPr lang="en-US" sz="800" dirty="0"/>
            </a:br>
            <a:r>
              <a:rPr lang="en-US" sz="800" dirty="0"/>
              <a:t>4.I think I would like the work of a librarian</a:t>
            </a:r>
            <a:br>
              <a:rPr lang="en-US" sz="800" dirty="0"/>
            </a:br>
            <a:r>
              <a:rPr lang="en-US" sz="800" dirty="0"/>
              <a:t>5.I am easily awakened by noise</a:t>
            </a:r>
            <a:br>
              <a:rPr lang="en-US" sz="800" dirty="0"/>
            </a:br>
            <a:r>
              <a:rPr lang="en-US" sz="800" dirty="0"/>
              <a:t>6.I like to read newspaper articles on crime</a:t>
            </a:r>
            <a:br>
              <a:rPr lang="en-US" sz="800" dirty="0"/>
            </a:br>
            <a:r>
              <a:rPr lang="en-US" sz="800" dirty="0"/>
              <a:t>7.My hands and feet are usually warm enough</a:t>
            </a:r>
            <a:br>
              <a:rPr lang="en-US" sz="800" dirty="0"/>
            </a:br>
            <a:r>
              <a:rPr lang="en-US" sz="800" dirty="0"/>
              <a:t>8.My daily life is full of things that keep me interested</a:t>
            </a:r>
            <a:br>
              <a:rPr lang="en-US" sz="800" dirty="0"/>
            </a:br>
            <a:r>
              <a:rPr lang="en-US" sz="800" dirty="0"/>
              <a:t>9.I am about as able to work as I ever was</a:t>
            </a:r>
            <a:br>
              <a:rPr lang="en-US" sz="800" dirty="0"/>
            </a:br>
            <a:r>
              <a:rPr lang="en-US" sz="800" dirty="0"/>
              <a:t>10.There seems to be a lump in my throat much of the time</a:t>
            </a:r>
            <a:br>
              <a:rPr lang="en-US" sz="800" dirty="0"/>
            </a:br>
            <a:r>
              <a:rPr lang="en-US" sz="800" dirty="0"/>
              <a:t>11.A person should try to understand his dreams and be guided by or take warning from them</a:t>
            </a:r>
            <a:br>
              <a:rPr lang="en-US" sz="800" dirty="0"/>
            </a:br>
            <a:r>
              <a:rPr lang="en-US" sz="800" dirty="0"/>
              <a:t>12.I enjoy detective or mystery stories</a:t>
            </a:r>
            <a:br>
              <a:rPr lang="en-US" sz="800" dirty="0"/>
            </a:br>
            <a:r>
              <a:rPr lang="en-US" sz="800" dirty="0"/>
              <a:t>13.I work under a great deal of tension</a:t>
            </a:r>
            <a:br>
              <a:rPr lang="en-US" sz="800" dirty="0"/>
            </a:br>
            <a:r>
              <a:rPr lang="en-US" sz="800" dirty="0"/>
              <a:t>14.I have diarrhea once a month or more</a:t>
            </a:r>
            <a:br>
              <a:rPr lang="en-US" sz="800" dirty="0"/>
            </a:br>
            <a:r>
              <a:rPr lang="en-US" sz="800" dirty="0"/>
              <a:t>15.Once in a while I think of things too bad to talk about</a:t>
            </a:r>
            <a:br>
              <a:rPr lang="en-US" sz="800" dirty="0"/>
            </a:br>
            <a:r>
              <a:rPr lang="en-US" sz="800" dirty="0"/>
              <a:t>16.I am sure I get a raw deal from life</a:t>
            </a:r>
            <a:br>
              <a:rPr lang="en-US" sz="800" dirty="0"/>
            </a:br>
            <a:r>
              <a:rPr lang="en-US" sz="800" dirty="0"/>
              <a:t>17.My father was a good man</a:t>
            </a:r>
            <a:br>
              <a:rPr lang="en-US" sz="800" dirty="0"/>
            </a:br>
            <a:r>
              <a:rPr lang="en-US" sz="800" dirty="0"/>
              <a:t>18.I am very seldom troubled by constipation</a:t>
            </a:r>
            <a:br>
              <a:rPr lang="en-US" sz="800" dirty="0"/>
            </a:br>
            <a:r>
              <a:rPr lang="en-US" sz="800" dirty="0"/>
              <a:t>19.When I take a new, I like to be tipped off on whom should be gotten next to</a:t>
            </a:r>
            <a:br>
              <a:rPr lang="en-US" sz="800" dirty="0"/>
            </a:br>
            <a:r>
              <a:rPr lang="en-US" sz="800" dirty="0"/>
              <a:t>20.My sex life is satisfactory</a:t>
            </a:r>
            <a:br>
              <a:rPr lang="en-US" sz="800" dirty="0"/>
            </a:br>
            <a:r>
              <a:rPr lang="en-US" sz="800" dirty="0"/>
              <a:t>21.At times I have very much wanted to leave home</a:t>
            </a:r>
            <a:br>
              <a:rPr lang="en-US" sz="800" dirty="0"/>
            </a:br>
            <a:r>
              <a:rPr lang="en-US" sz="800" dirty="0"/>
              <a:t>22.At times I have fits of laughing &amp; crying that I cannot control</a:t>
            </a:r>
            <a:br>
              <a:rPr lang="en-US" sz="800" dirty="0"/>
            </a:br>
            <a:r>
              <a:rPr lang="en-US" sz="800" dirty="0"/>
              <a:t>23.I am troubled by attacks of nausea and vomiting</a:t>
            </a:r>
            <a:br>
              <a:rPr lang="en-US" sz="800" dirty="0"/>
            </a:br>
            <a:r>
              <a:rPr lang="en-US" sz="800" dirty="0"/>
              <a:t>24.No one seems to understand me</a:t>
            </a:r>
            <a:br>
              <a:rPr lang="en-US" sz="800" dirty="0"/>
            </a:br>
            <a:r>
              <a:rPr lang="en-US" sz="800" dirty="0"/>
              <a:t>25.I would like to be a singer</a:t>
            </a:r>
            <a:br>
              <a:rPr lang="en-US" sz="800" dirty="0"/>
            </a:br>
            <a:r>
              <a:rPr lang="en-US" sz="800" dirty="0"/>
              <a:t>26.I feel that it is certainly best to keep my mouth shut when I’m in trouble</a:t>
            </a:r>
            <a:br>
              <a:rPr lang="en-US" sz="800" dirty="0"/>
            </a:br>
            <a:r>
              <a:rPr lang="en-US" sz="800" dirty="0"/>
              <a:t>27.Evil spirits possess me at times</a:t>
            </a:r>
            <a:br>
              <a:rPr lang="en-US" sz="800" dirty="0"/>
            </a:br>
            <a:r>
              <a:rPr lang="en-US" sz="800" dirty="0"/>
              <a:t>28.When someone does me a wrong I feel I should pay him back if I can, just for the principle of the thing.</a:t>
            </a:r>
            <a:br>
              <a:rPr lang="en-US" sz="800" dirty="0"/>
            </a:br>
            <a:r>
              <a:rPr lang="en-US" sz="800" dirty="0"/>
              <a:t>29.I am bothered by acid stomach several times a week</a:t>
            </a:r>
            <a:br>
              <a:rPr lang="en-US" sz="800" dirty="0"/>
            </a:br>
            <a:r>
              <a:rPr lang="en-US" sz="800" dirty="0"/>
              <a:t>30.At times I feel like swearing</a:t>
            </a:r>
            <a:br>
              <a:rPr lang="en-US" sz="800" dirty="0"/>
            </a:br>
            <a:r>
              <a:rPr lang="en-US" sz="800" dirty="0"/>
              <a:t>31.I have nightmares every few nights</a:t>
            </a:r>
            <a:br>
              <a:rPr lang="en-US" sz="800" dirty="0"/>
            </a:br>
            <a:r>
              <a:rPr lang="en-US" sz="800" dirty="0"/>
              <a:t>32.I find it hard to keep my mind on a task or job</a:t>
            </a:r>
            <a:br>
              <a:rPr lang="en-US" sz="800" dirty="0"/>
            </a:br>
            <a:r>
              <a:rPr lang="en-US" sz="800" dirty="0"/>
              <a:t>33.I have had very peculiar and strange experiences</a:t>
            </a:r>
            <a:br>
              <a:rPr lang="en-US" sz="800" dirty="0"/>
            </a:br>
            <a:r>
              <a:rPr lang="en-US" sz="800" dirty="0"/>
              <a:t>34.I have a cough most of the time</a:t>
            </a:r>
            <a:br>
              <a:rPr lang="en-US" sz="800" dirty="0"/>
            </a:br>
            <a:r>
              <a:rPr lang="en-US" sz="800" dirty="0"/>
              <a:t>35.If people had not had it in for me I would have been much more successful</a:t>
            </a:r>
            <a:br>
              <a:rPr lang="en-US" sz="800" dirty="0"/>
            </a:br>
            <a:r>
              <a:rPr lang="en-US" sz="800" dirty="0"/>
              <a:t>36.I seldom worry about my heath</a:t>
            </a:r>
            <a:br>
              <a:rPr lang="en-US" sz="800" dirty="0"/>
            </a:br>
            <a:r>
              <a:rPr lang="en-US" sz="800" dirty="0"/>
              <a:t>37.I have never been in trouble because of my sex behavior</a:t>
            </a:r>
            <a:br>
              <a:rPr lang="en-US" sz="800" dirty="0"/>
            </a:br>
            <a:r>
              <a:rPr lang="en-US" sz="800" dirty="0"/>
              <a:t>38.During one period when I was a youngster I engaged in petty thievery</a:t>
            </a:r>
            <a:br>
              <a:rPr lang="en-US" sz="800" dirty="0"/>
            </a:br>
            <a:endParaRPr lang="en-US" sz="800" dirty="0"/>
          </a:p>
        </p:txBody>
      </p:sp>
      <p:sp>
        <p:nvSpPr>
          <p:cNvPr id="79876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540137"/>
            <a:ext cx="4876800" cy="6060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800" dirty="0"/>
              <a:t>39.At times I feel like smashing things</a:t>
            </a:r>
            <a:br>
              <a:rPr lang="en-US" sz="800" dirty="0"/>
            </a:br>
            <a:r>
              <a:rPr lang="en-US" sz="800" dirty="0"/>
              <a:t>40.Most any time I would rather sit and daydream than to do anything else</a:t>
            </a:r>
            <a:br>
              <a:rPr lang="en-US" sz="800" dirty="0"/>
            </a:br>
            <a:r>
              <a:rPr lang="en-US" sz="800" dirty="0"/>
              <a:t>41.I have had periods of days, weeks, or months when I couldn’t take care of things because I couldn’t “get going”</a:t>
            </a:r>
            <a:br>
              <a:rPr lang="en-US" sz="800" dirty="0"/>
            </a:br>
            <a:r>
              <a:rPr lang="en-US" sz="800" dirty="0"/>
              <a:t>42.My family does not like the work I have chosen ( or the work I intend to choose for my life work)</a:t>
            </a:r>
            <a:br>
              <a:rPr lang="en-US" sz="800" dirty="0"/>
            </a:br>
            <a:r>
              <a:rPr lang="en-US" sz="800" dirty="0"/>
              <a:t>43.My sleep is fitful and disturbed</a:t>
            </a:r>
            <a:br>
              <a:rPr lang="en-US" sz="800" dirty="0"/>
            </a:br>
            <a:r>
              <a:rPr lang="en-US" sz="800" dirty="0"/>
              <a:t>44.Much of the time my head seems to hurt all over</a:t>
            </a:r>
            <a:br>
              <a:rPr lang="en-US" sz="800" dirty="0"/>
            </a:br>
            <a:r>
              <a:rPr lang="en-US" sz="800" dirty="0"/>
              <a:t>45.I do not always tell the truth</a:t>
            </a:r>
            <a:br>
              <a:rPr lang="en-US" sz="800" dirty="0"/>
            </a:br>
            <a:r>
              <a:rPr lang="en-US" sz="800" dirty="0"/>
              <a:t>46.My judgment is better than it ever was</a:t>
            </a:r>
            <a:br>
              <a:rPr lang="en-US" sz="800" dirty="0"/>
            </a:br>
            <a:r>
              <a:rPr lang="en-US" sz="800" dirty="0"/>
              <a:t>47.Once a week or oftener I feel suddenly hot all over without apparent cause</a:t>
            </a:r>
            <a:br>
              <a:rPr lang="en-US" sz="800" dirty="0"/>
            </a:br>
            <a:r>
              <a:rPr lang="en-US" sz="800" dirty="0"/>
              <a:t>48.When I am with people I am bothered by hearing very queer things</a:t>
            </a:r>
            <a:br>
              <a:rPr lang="en-US" sz="800" dirty="0"/>
            </a:br>
            <a:r>
              <a:rPr lang="en-US" sz="800" dirty="0"/>
              <a:t>49.It would be better if almost all laws were thrown away</a:t>
            </a:r>
            <a:br>
              <a:rPr lang="en-US" sz="800" dirty="0"/>
            </a:br>
            <a:r>
              <a:rPr lang="en-US" sz="800" dirty="0"/>
              <a:t>50.My soul sometimes leaves my body</a:t>
            </a:r>
            <a:br>
              <a:rPr lang="en-US" sz="800" dirty="0"/>
            </a:br>
            <a:r>
              <a:rPr lang="en-US" sz="800" dirty="0"/>
              <a:t>51.I am in just as good physical health as most of my friends</a:t>
            </a:r>
            <a:br>
              <a:rPr lang="en-US" sz="800" dirty="0"/>
            </a:br>
            <a:r>
              <a:rPr lang="en-US" sz="800" dirty="0"/>
              <a:t>52.I prefer to pass by school friends, or people I know but have not seen for a long time, unless they speak to me first </a:t>
            </a:r>
            <a:br>
              <a:rPr lang="en-US" sz="800" dirty="0"/>
            </a:br>
            <a:r>
              <a:rPr lang="en-US" sz="800" dirty="0"/>
              <a:t>53.A minister can cure disease by praying and putting his hand on your head</a:t>
            </a:r>
            <a:br>
              <a:rPr lang="en-US" sz="800" dirty="0"/>
            </a:br>
            <a:r>
              <a:rPr lang="en-US" sz="800" dirty="0"/>
              <a:t>54.I am liked by most people who know me</a:t>
            </a:r>
            <a:br>
              <a:rPr lang="en-US" sz="800" dirty="0"/>
            </a:br>
            <a:r>
              <a:rPr lang="en-US" sz="800" dirty="0"/>
              <a:t>55.I am almost never bothered by pains over the heart or in my chest</a:t>
            </a:r>
            <a:br>
              <a:rPr lang="en-US" sz="800" dirty="0"/>
            </a:br>
            <a:r>
              <a:rPr lang="en-US" sz="800" dirty="0"/>
              <a:t>56.As a youngster I was suspended from school one or more times for cutting up</a:t>
            </a:r>
            <a:br>
              <a:rPr lang="en-US" sz="800" dirty="0"/>
            </a:br>
            <a:r>
              <a:rPr lang="en-US" sz="800" dirty="0"/>
              <a:t>57.I am a good mixer</a:t>
            </a:r>
            <a:br>
              <a:rPr lang="en-US" sz="800" dirty="0"/>
            </a:br>
            <a:r>
              <a:rPr lang="en-US" sz="800" dirty="0"/>
              <a:t>58.Everything is turning out just like the prophets of the Bible said it would</a:t>
            </a:r>
            <a:br>
              <a:rPr lang="en-US" sz="800" dirty="0"/>
            </a:br>
            <a:r>
              <a:rPr lang="en-US" sz="800" dirty="0"/>
              <a:t>59.I have often had to take orders from someone who did not know as much as I did</a:t>
            </a:r>
            <a:br>
              <a:rPr lang="en-US" sz="800" dirty="0"/>
            </a:br>
            <a:r>
              <a:rPr lang="en-US" sz="800" dirty="0"/>
              <a:t>60.I do not read every editorial in the newspaper everyday</a:t>
            </a:r>
            <a:br>
              <a:rPr lang="en-US" sz="800" dirty="0"/>
            </a:br>
            <a:r>
              <a:rPr lang="en-US" sz="800" dirty="0"/>
              <a:t>61.I have not lived the right kind of life</a:t>
            </a:r>
            <a:br>
              <a:rPr lang="en-US" sz="800" dirty="0"/>
            </a:br>
            <a:r>
              <a:rPr lang="en-US" sz="800" dirty="0"/>
              <a:t>62.Parts of my body often have feeling like burning, tingling, crawling, or like “going to sleep”</a:t>
            </a:r>
            <a:br>
              <a:rPr lang="en-US" sz="800" dirty="0"/>
            </a:br>
            <a:r>
              <a:rPr lang="en-US" sz="800" dirty="0"/>
              <a:t>63.I have had no difficulty in starting or holding my bowel movement</a:t>
            </a:r>
            <a:br>
              <a:rPr lang="en-US" sz="800" dirty="0"/>
            </a:br>
            <a:r>
              <a:rPr lang="en-US" sz="800" dirty="0"/>
              <a:t>64.I sometimes keep on at a thing until others lose their patience with me</a:t>
            </a:r>
            <a:br>
              <a:rPr lang="en-US" sz="800" dirty="0"/>
            </a:br>
            <a:r>
              <a:rPr lang="en-US" sz="800" dirty="0"/>
              <a:t>65.I loved my father</a:t>
            </a:r>
            <a:br>
              <a:rPr lang="en-US" sz="800" dirty="0"/>
            </a:br>
            <a:r>
              <a:rPr lang="en-US" sz="800" dirty="0"/>
              <a:t>66.I see things or animals or people around me that others do not see</a:t>
            </a:r>
            <a:br>
              <a:rPr lang="en-US" sz="800" dirty="0"/>
            </a:br>
            <a:r>
              <a:rPr lang="en-US" sz="800" dirty="0"/>
              <a:t>67.I wish I could be as happy as others seem to be</a:t>
            </a:r>
            <a:br>
              <a:rPr lang="en-US" sz="800" dirty="0"/>
            </a:br>
            <a:r>
              <a:rPr lang="en-US" sz="800" dirty="0"/>
              <a:t>68.I hardly ever feel pain in the back of the neck</a:t>
            </a:r>
            <a:br>
              <a:rPr lang="en-US" sz="800" dirty="0"/>
            </a:br>
            <a:r>
              <a:rPr lang="en-US" sz="800" dirty="0"/>
              <a:t>69.I am very strongly attracted by members of my own sex</a:t>
            </a:r>
            <a:br>
              <a:rPr lang="en-US" sz="800" dirty="0"/>
            </a:br>
            <a:r>
              <a:rPr lang="en-US" sz="800" dirty="0"/>
              <a:t>70.I used to like drop-the-handkerchief</a:t>
            </a:r>
            <a:br>
              <a:rPr lang="en-US" sz="800" dirty="0"/>
            </a:br>
            <a:r>
              <a:rPr lang="en-US" sz="800" dirty="0"/>
              <a:t>71.I think a great many people exaggerate their misfortunes in order to gain the sympathy and help of others</a:t>
            </a:r>
            <a:br>
              <a:rPr lang="en-US" sz="800" dirty="0"/>
            </a:br>
            <a:r>
              <a:rPr lang="en-US" sz="800" dirty="0"/>
              <a:t>72.I am troubled by discomfort in the pit of my stomach every few days or oftener</a:t>
            </a:r>
            <a:br>
              <a:rPr lang="en-US" sz="800" dirty="0"/>
            </a:br>
            <a:r>
              <a:rPr lang="en-US" sz="800" dirty="0"/>
              <a:t>73.I am an important person</a:t>
            </a:r>
            <a:br>
              <a:rPr lang="en-US" sz="800" dirty="0"/>
            </a:br>
            <a:r>
              <a:rPr lang="en-US" sz="800" dirty="0"/>
              <a:t>74.I have often wished I were a girl.  (Or if you are a girl) I have never been sorry that I am a girl</a:t>
            </a:r>
            <a:br>
              <a:rPr lang="en-US" sz="800" dirty="0"/>
            </a:br>
            <a:r>
              <a:rPr lang="en-US" sz="800" dirty="0"/>
              <a:t>75.I get angry sometimes</a:t>
            </a:r>
            <a:r>
              <a:rPr lang="en-US" sz="700" dirty="0"/>
              <a:t/>
            </a:r>
            <a:br>
              <a:rPr lang="en-US" sz="700" dirty="0"/>
            </a:b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“Trait Perspective”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0921" cy="4525963"/>
          </a:xfrm>
        </p:spPr>
        <p:txBody>
          <a:bodyPr/>
          <a:lstStyle/>
          <a:p>
            <a:r>
              <a:rPr lang="en-US" dirty="0" smtClean="0"/>
              <a:t>No hidden personality dynamics, just basic personality dimensions!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Traits</a:t>
            </a:r>
            <a:r>
              <a:rPr lang="en-US" dirty="0" smtClean="0"/>
              <a:t>—people’s characteristic behaviors and conscious motives</a:t>
            </a:r>
          </a:p>
          <a:p>
            <a:r>
              <a:rPr lang="en-US" dirty="0" smtClean="0"/>
              <a:t>How do we describe and classify different personalities?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Type A vs. Type B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Depressed vs. Cheerful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63" y="3467570"/>
            <a:ext cx="4238037" cy="3390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8121" y="3548630"/>
            <a:ext cx="1455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Describe 5 of Homer’s traits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Trait Theories of Personality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we can describe people’s personality by specifying their main characteristics (traits)</a:t>
            </a:r>
          </a:p>
          <a:p>
            <a:r>
              <a:rPr lang="en-US" dirty="0" smtClean="0"/>
              <a:t>Traits like honesty, laziness, ambition, independence are thought to be stable over your lifetime.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Are there “Basic” Traits?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2 or 3 genetically determined dimensions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Extraversions vs. Introversion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Emotional Stability vs. Emotional Instability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Expanded set of factors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“The Big Five”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“The </a:t>
            </a:r>
            <a:r>
              <a:rPr lang="en-US" b="1" dirty="0">
                <a:solidFill>
                  <a:srgbClr val="660066"/>
                </a:solidFill>
              </a:rPr>
              <a:t>Big </a:t>
            </a:r>
            <a:r>
              <a:rPr lang="en-US" b="1" dirty="0" smtClean="0">
                <a:solidFill>
                  <a:srgbClr val="660066"/>
                </a:solidFill>
              </a:rPr>
              <a:t>Five”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888037" y="5486788"/>
            <a:ext cx="3232280" cy="113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Calibri"/>
                <a:cs typeface="Calibri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euroticism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(Emotional Stability)</a:t>
            </a:r>
            <a:endParaRPr lang="en-US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399744" y="3330336"/>
            <a:ext cx="2105294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latin typeface="Calibri"/>
                <a:cs typeface="Calibri"/>
              </a:rPr>
              <a:t>E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xtraversion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550070" y="1191929"/>
            <a:ext cx="175892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latin typeface="Calibri"/>
                <a:cs typeface="Calibri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penness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302059" y="4468185"/>
            <a:ext cx="2450991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latin typeface="Calibri"/>
                <a:cs typeface="Calibri"/>
              </a:rPr>
              <a:t>A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greeableness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040881" y="2283778"/>
            <a:ext cx="299744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latin typeface="Calibri"/>
                <a:cs typeface="Calibri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onscientiousness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594377" y="5607043"/>
            <a:ext cx="266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Calm/Anxious</a:t>
            </a:r>
          </a:p>
          <a:p>
            <a:pPr>
              <a:buFontTx/>
              <a:buChar char="•"/>
            </a:pPr>
            <a:r>
              <a:rPr lang="en-US" sz="2800" dirty="0"/>
              <a:t> Secure/Insecure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4622287" y="3232637"/>
            <a:ext cx="2994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Sociable/Retiring</a:t>
            </a:r>
          </a:p>
          <a:p>
            <a:pPr>
              <a:buFontTx/>
              <a:buChar char="•"/>
            </a:pPr>
            <a:r>
              <a:rPr lang="en-US" sz="2800" dirty="0"/>
              <a:t> Fun Loving/Sober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600910" y="980759"/>
            <a:ext cx="3990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Imaginative/Practical</a:t>
            </a:r>
          </a:p>
          <a:p>
            <a:pPr>
              <a:buFontTx/>
              <a:buChar char="•"/>
            </a:pPr>
            <a:r>
              <a:rPr lang="en-US" sz="2800"/>
              <a:t> Independent/Conforming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599409" y="4370486"/>
            <a:ext cx="3557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Soft-Hearted/Ruthless</a:t>
            </a:r>
          </a:p>
          <a:p>
            <a:pPr>
              <a:buFontTx/>
              <a:buChar char="•"/>
            </a:pPr>
            <a:r>
              <a:rPr lang="en-US" sz="2800" dirty="0"/>
              <a:t> Trusting/Suspicious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608332" y="2102337"/>
            <a:ext cx="3871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Organized/Disorganized</a:t>
            </a:r>
          </a:p>
          <a:p>
            <a:pPr>
              <a:buFontTx/>
              <a:buChar char="•"/>
            </a:pPr>
            <a:r>
              <a:rPr lang="en-US" sz="2800" dirty="0"/>
              <a:t> Careful/Careless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Rate Your Traits!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item, write a number from 1 to 7 indicating the extent to which you see that trait as being characteristic of you, where…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0000FF"/>
                </a:solidFill>
              </a:rPr>
              <a:t>1 = “I </a:t>
            </a:r>
            <a:r>
              <a:rPr lang="en-US" b="1" i="1" dirty="0" smtClean="0">
                <a:solidFill>
                  <a:srgbClr val="0000FF"/>
                </a:solidFill>
              </a:rPr>
              <a:t>disagree </a:t>
            </a:r>
            <a:r>
              <a:rPr lang="en-US" dirty="0" smtClean="0">
                <a:solidFill>
                  <a:srgbClr val="0000FF"/>
                </a:solidFill>
              </a:rPr>
              <a:t>strongly that this trait describes me.”</a:t>
            </a:r>
          </a:p>
          <a:p>
            <a:pPr lvl="1">
              <a:buNone/>
            </a:pPr>
            <a:r>
              <a:rPr lang="en-US" dirty="0" smtClean="0">
                <a:solidFill>
                  <a:srgbClr val="0000FF"/>
                </a:solidFill>
              </a:rPr>
              <a:t>								to</a:t>
            </a:r>
          </a:p>
          <a:p>
            <a:pPr lvl="1">
              <a:buNone/>
            </a:pPr>
            <a:r>
              <a:rPr lang="en-US" dirty="0" smtClean="0">
                <a:solidFill>
                  <a:srgbClr val="0000FF"/>
                </a:solidFill>
              </a:rPr>
              <a:t>7 = “I </a:t>
            </a:r>
            <a:r>
              <a:rPr lang="en-US" b="1" i="1" dirty="0" smtClean="0">
                <a:solidFill>
                  <a:srgbClr val="0000FF"/>
                </a:solidFill>
              </a:rPr>
              <a:t>agree </a:t>
            </a:r>
            <a:r>
              <a:rPr lang="en-US" dirty="0" smtClean="0">
                <a:solidFill>
                  <a:srgbClr val="0000FF"/>
                </a:solidFill>
              </a:rPr>
              <a:t>strongly that this trait describes me.”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3935" y="6502178"/>
            <a:ext cx="2768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Test designed by Samuel D. Gosling</a:t>
            </a:r>
            <a:endParaRPr lang="en-US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4096"/>
          <a:stretch>
            <a:fillRect/>
          </a:stretch>
        </p:blipFill>
        <p:spPr>
          <a:xfrm>
            <a:off x="5539772" y="2277478"/>
            <a:ext cx="3469108" cy="45990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440"/>
            <a:ext cx="8229600" cy="55317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Extroverted, enthusiastic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Critical, argumentative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Dependable, self-disciplined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Anxious, easily upset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to new experiences, complex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Reserved, quiet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Sympathetic, warm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Disorganized, careless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Calm, emotionally stable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Conventional, uncreative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Score Yourself!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Extroversion</a:t>
            </a:r>
            <a:r>
              <a:rPr lang="en-US" dirty="0" smtClean="0"/>
              <a:t>: High on Q1, Low on Q6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Emotional instability</a:t>
            </a:r>
            <a:r>
              <a:rPr lang="en-US" dirty="0" smtClean="0"/>
              <a:t>: High on Q4, Low on Q9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Nice</a:t>
            </a:r>
            <a:r>
              <a:rPr lang="en-US" dirty="0" smtClean="0"/>
              <a:t>: High on Q7, Low on Q2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Careful</a:t>
            </a:r>
            <a:r>
              <a:rPr lang="en-US" dirty="0" smtClean="0"/>
              <a:t>: High on Q3, Low on Q8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Openness</a:t>
            </a:r>
            <a:r>
              <a:rPr lang="en-US" dirty="0" smtClean="0"/>
              <a:t>: High on Q5, Low on Q10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Trait Theory Criticism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4919" cy="4525963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b="1" dirty="0" smtClean="0"/>
              <a:t>NOT </a:t>
            </a:r>
            <a:r>
              <a:rPr lang="en-US" dirty="0" smtClean="0"/>
              <a:t>take into account the importance of the situation.</a:t>
            </a:r>
          </a:p>
          <a:p>
            <a:r>
              <a:rPr lang="en-US" dirty="0" smtClean="0"/>
              <a:t>People act differently when placed in different situations!</a:t>
            </a:r>
            <a:endParaRPr lang="en-US" dirty="0"/>
          </a:p>
        </p:txBody>
      </p:sp>
      <p:pic>
        <p:nvPicPr>
          <p:cNvPr id="4" name="Picture 5" descr="9va0jb02cwji20w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81400"/>
            <a:ext cx="32766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the-rock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119" y="1417638"/>
            <a:ext cx="2418583" cy="322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20702" y="1985966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ß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 Dwayne Johnson at 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     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047" y="5064140"/>
            <a:ext cx="1759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Dwayne Johnson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at home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410</Words>
  <Application>Microsoft Office PowerPoint</Application>
  <PresentationFormat>On-screen Show (4:3)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Bauhaus 93</vt:lpstr>
      <vt:lpstr>Calibri</vt:lpstr>
      <vt:lpstr>Calibri (Body)</vt:lpstr>
      <vt:lpstr>Wingdings</vt:lpstr>
      <vt:lpstr>Office Theme</vt:lpstr>
      <vt:lpstr>Personality</vt:lpstr>
      <vt:lpstr>“Trait Perspective”</vt:lpstr>
      <vt:lpstr>Trait Theories of Personality</vt:lpstr>
      <vt:lpstr>Are there “Basic” Traits?</vt:lpstr>
      <vt:lpstr>“The Big Five”</vt:lpstr>
      <vt:lpstr>Rate Your Traits!</vt:lpstr>
      <vt:lpstr>PowerPoint Presentation</vt:lpstr>
      <vt:lpstr>Score Yourself!</vt:lpstr>
      <vt:lpstr>Trait Theory Criticism</vt:lpstr>
      <vt:lpstr>Assessing Personality Today</vt:lpstr>
      <vt:lpstr>Be careful of the Barnum Effect!</vt:lpstr>
      <vt:lpstr>Horoscopes</vt:lpstr>
      <vt:lpstr>Sample MMPI Questions True/ False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</dc:title>
  <dc:creator>Bobby Morrissey</dc:creator>
  <cp:lastModifiedBy>LeeAnn Rutherford</cp:lastModifiedBy>
  <cp:revision>4</cp:revision>
  <dcterms:created xsi:type="dcterms:W3CDTF">2014-02-05T06:54:51Z</dcterms:created>
  <dcterms:modified xsi:type="dcterms:W3CDTF">2017-02-22T15:56:01Z</dcterms:modified>
</cp:coreProperties>
</file>