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70" r:id="rId5"/>
    <p:sldId id="274" r:id="rId6"/>
    <p:sldId id="275" r:id="rId7"/>
    <p:sldId id="259" r:id="rId8"/>
    <p:sldId id="268" r:id="rId9"/>
    <p:sldId id="260" r:id="rId10"/>
    <p:sldId id="261" r:id="rId11"/>
    <p:sldId id="262" r:id="rId12"/>
    <p:sldId id="269" r:id="rId13"/>
    <p:sldId id="273" r:id="rId14"/>
    <p:sldId id="263" r:id="rId15"/>
    <p:sldId id="272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7FF"/>
    <a:srgbClr val="FFBE34"/>
    <a:srgbClr val="FF15EE"/>
    <a:srgbClr val="05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C706F2-2FC6-364C-AFC1-7AD7FA602358}" type="doc">
      <dgm:prSet loTypeId="urn:microsoft.com/office/officeart/2005/8/layout/equation2" loCatId="relationship" qsTypeId="urn:microsoft.com/office/officeart/2005/8/quickstyle/3D2" qsCatId="3D" csTypeId="urn:microsoft.com/office/officeart/2005/8/colors/colorful3" csCatId="colorful" phldr="1"/>
      <dgm:spPr/>
    </dgm:pt>
    <dgm:pt modelId="{EE08123B-44CB-364B-986B-3BF948873B43}">
      <dgm:prSet phldrT="[Text]"/>
      <dgm:spPr/>
      <dgm:t>
        <a:bodyPr/>
        <a:lstStyle/>
        <a:p>
          <a:r>
            <a:rPr lang="en-US" dirty="0" smtClean="0"/>
            <a:t>Basic Science</a:t>
          </a:r>
          <a:endParaRPr lang="en-US" dirty="0"/>
        </a:p>
      </dgm:t>
    </dgm:pt>
    <dgm:pt modelId="{0C31BCC5-790D-F143-9797-6236B0F0042A}" type="parTrans" cxnId="{32F75949-88BB-764D-BA0A-5627985DFC3F}">
      <dgm:prSet/>
      <dgm:spPr/>
      <dgm:t>
        <a:bodyPr/>
        <a:lstStyle/>
        <a:p>
          <a:endParaRPr lang="en-US"/>
        </a:p>
      </dgm:t>
    </dgm:pt>
    <dgm:pt modelId="{AAB62AC6-E45F-0543-9559-169A833EE28F}" type="sibTrans" cxnId="{32F75949-88BB-764D-BA0A-5627985DFC3F}">
      <dgm:prSet/>
      <dgm:spPr/>
      <dgm:t>
        <a:bodyPr/>
        <a:lstStyle/>
        <a:p>
          <a:endParaRPr lang="en-US"/>
        </a:p>
      </dgm:t>
    </dgm:pt>
    <dgm:pt modelId="{91C2F240-C074-C044-BEA4-3FB52569FFEA}">
      <dgm:prSet phldrT="[Text]"/>
      <dgm:spPr/>
      <dgm:t>
        <a:bodyPr/>
        <a:lstStyle/>
        <a:p>
          <a:r>
            <a:rPr lang="en-US" dirty="0" smtClean="0"/>
            <a:t>Applied Science</a:t>
          </a:r>
          <a:endParaRPr lang="en-US" dirty="0"/>
        </a:p>
      </dgm:t>
    </dgm:pt>
    <dgm:pt modelId="{B7F792D6-1ED5-0241-8768-8ABAA77B012F}" type="parTrans" cxnId="{30FC214E-062E-424C-B6F7-CC84660BEC8B}">
      <dgm:prSet/>
      <dgm:spPr/>
      <dgm:t>
        <a:bodyPr/>
        <a:lstStyle/>
        <a:p>
          <a:endParaRPr lang="en-US"/>
        </a:p>
      </dgm:t>
    </dgm:pt>
    <dgm:pt modelId="{C992043C-8217-A249-BB83-AE6BF371C01C}" type="sibTrans" cxnId="{30FC214E-062E-424C-B6F7-CC84660BEC8B}">
      <dgm:prSet/>
      <dgm:spPr/>
      <dgm:t>
        <a:bodyPr/>
        <a:lstStyle/>
        <a:p>
          <a:endParaRPr lang="en-US"/>
        </a:p>
      </dgm:t>
    </dgm:pt>
    <dgm:pt modelId="{D1E8A7B8-CAA7-444F-B398-99B8105FAFD1}">
      <dgm:prSet/>
      <dgm:spPr/>
      <dgm:t>
        <a:bodyPr/>
        <a:lstStyle/>
        <a:p>
          <a:r>
            <a:rPr lang="en-US" dirty="0" smtClean="0"/>
            <a:t>Psychology</a:t>
          </a:r>
          <a:endParaRPr lang="en-US" dirty="0"/>
        </a:p>
      </dgm:t>
    </dgm:pt>
    <dgm:pt modelId="{C2021EDF-3154-3547-9DB5-519E07049A6C}" type="parTrans" cxnId="{5163748D-2356-424C-9993-69A8BB752FFA}">
      <dgm:prSet/>
      <dgm:spPr/>
      <dgm:t>
        <a:bodyPr/>
        <a:lstStyle/>
        <a:p>
          <a:endParaRPr lang="en-US"/>
        </a:p>
      </dgm:t>
    </dgm:pt>
    <dgm:pt modelId="{9895C3C5-7179-B741-B3E4-6010FA8FE5D9}" type="sibTrans" cxnId="{5163748D-2356-424C-9993-69A8BB752FFA}">
      <dgm:prSet/>
      <dgm:spPr/>
      <dgm:t>
        <a:bodyPr/>
        <a:lstStyle/>
        <a:p>
          <a:endParaRPr lang="en-US"/>
        </a:p>
      </dgm:t>
    </dgm:pt>
    <dgm:pt modelId="{D76A0699-F33B-614C-B765-094E987EC847}" type="pres">
      <dgm:prSet presAssocID="{70C706F2-2FC6-364C-AFC1-7AD7FA602358}" presName="Name0" presStyleCnt="0">
        <dgm:presLayoutVars>
          <dgm:dir/>
          <dgm:resizeHandles val="exact"/>
        </dgm:presLayoutVars>
      </dgm:prSet>
      <dgm:spPr/>
    </dgm:pt>
    <dgm:pt modelId="{DD17D037-4DDB-C24A-9E86-7BDDA6AE76BA}" type="pres">
      <dgm:prSet presAssocID="{70C706F2-2FC6-364C-AFC1-7AD7FA602358}" presName="vNodes" presStyleCnt="0"/>
      <dgm:spPr/>
    </dgm:pt>
    <dgm:pt modelId="{65A2432C-23DD-6048-B5AB-9079F2DB012C}" type="pres">
      <dgm:prSet presAssocID="{EE08123B-44CB-364B-986B-3BF948873B4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A3841-430A-8F44-8EB7-EB2F8CD1C8B8}" type="pres">
      <dgm:prSet presAssocID="{AAB62AC6-E45F-0543-9559-169A833EE28F}" presName="spacerT" presStyleCnt="0"/>
      <dgm:spPr/>
    </dgm:pt>
    <dgm:pt modelId="{8F73036E-BBC8-3D46-A15A-299D24923213}" type="pres">
      <dgm:prSet presAssocID="{AAB62AC6-E45F-0543-9559-169A833EE28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56713D1-E034-7345-AB8A-DE639CFC85EC}" type="pres">
      <dgm:prSet presAssocID="{AAB62AC6-E45F-0543-9559-169A833EE28F}" presName="spacerB" presStyleCnt="0"/>
      <dgm:spPr/>
    </dgm:pt>
    <dgm:pt modelId="{8ECCA4E2-101C-A946-8A9D-5052CAC90EA8}" type="pres">
      <dgm:prSet presAssocID="{91C2F240-C074-C044-BEA4-3FB52569FFE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D2038-A286-2A47-ACFA-649619346C25}" type="pres">
      <dgm:prSet presAssocID="{70C706F2-2FC6-364C-AFC1-7AD7FA602358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8E7EFB45-C960-0C45-96AA-F7AEB8A5AC99}" type="pres">
      <dgm:prSet presAssocID="{70C706F2-2FC6-364C-AFC1-7AD7FA60235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76F19FF-36A3-4340-B524-02A1CD9583E1}" type="pres">
      <dgm:prSet presAssocID="{70C706F2-2FC6-364C-AFC1-7AD7FA602358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A73BED-2AB1-3241-9A5C-7E2E51C3259C}" type="presOf" srcId="{C992043C-8217-A249-BB83-AE6BF371C01C}" destId="{8E7EFB45-C960-0C45-96AA-F7AEB8A5AC99}" srcOrd="1" destOrd="0" presId="urn:microsoft.com/office/officeart/2005/8/layout/equation2"/>
    <dgm:cxn modelId="{5163748D-2356-424C-9993-69A8BB752FFA}" srcId="{70C706F2-2FC6-364C-AFC1-7AD7FA602358}" destId="{D1E8A7B8-CAA7-444F-B398-99B8105FAFD1}" srcOrd="2" destOrd="0" parTransId="{C2021EDF-3154-3547-9DB5-519E07049A6C}" sibTransId="{9895C3C5-7179-B741-B3E4-6010FA8FE5D9}"/>
    <dgm:cxn modelId="{ED5FED8B-1D5F-4A4F-97A5-F4F62C7CE04D}" type="presOf" srcId="{70C706F2-2FC6-364C-AFC1-7AD7FA602358}" destId="{D76A0699-F33B-614C-B765-094E987EC847}" srcOrd="0" destOrd="0" presId="urn:microsoft.com/office/officeart/2005/8/layout/equation2"/>
    <dgm:cxn modelId="{30FC214E-062E-424C-B6F7-CC84660BEC8B}" srcId="{70C706F2-2FC6-364C-AFC1-7AD7FA602358}" destId="{91C2F240-C074-C044-BEA4-3FB52569FFEA}" srcOrd="1" destOrd="0" parTransId="{B7F792D6-1ED5-0241-8768-8ABAA77B012F}" sibTransId="{C992043C-8217-A249-BB83-AE6BF371C01C}"/>
    <dgm:cxn modelId="{E85BBB06-F40F-0B4B-82FD-BFFD1F4D0880}" type="presOf" srcId="{AAB62AC6-E45F-0543-9559-169A833EE28F}" destId="{8F73036E-BBC8-3D46-A15A-299D24923213}" srcOrd="0" destOrd="0" presId="urn:microsoft.com/office/officeart/2005/8/layout/equation2"/>
    <dgm:cxn modelId="{BF99D259-5179-DE43-8267-53DD3362B552}" type="presOf" srcId="{91C2F240-C074-C044-BEA4-3FB52569FFEA}" destId="{8ECCA4E2-101C-A946-8A9D-5052CAC90EA8}" srcOrd="0" destOrd="0" presId="urn:microsoft.com/office/officeart/2005/8/layout/equation2"/>
    <dgm:cxn modelId="{32F75949-88BB-764D-BA0A-5627985DFC3F}" srcId="{70C706F2-2FC6-364C-AFC1-7AD7FA602358}" destId="{EE08123B-44CB-364B-986B-3BF948873B43}" srcOrd="0" destOrd="0" parTransId="{0C31BCC5-790D-F143-9797-6236B0F0042A}" sibTransId="{AAB62AC6-E45F-0543-9559-169A833EE28F}"/>
    <dgm:cxn modelId="{BBA308DB-719D-244E-8240-4A9557BFE5C0}" type="presOf" srcId="{C992043C-8217-A249-BB83-AE6BF371C01C}" destId="{8B8D2038-A286-2A47-ACFA-649619346C25}" srcOrd="0" destOrd="0" presId="urn:microsoft.com/office/officeart/2005/8/layout/equation2"/>
    <dgm:cxn modelId="{8233058E-9371-A24F-ABE7-A32BBC2A04F4}" type="presOf" srcId="{D1E8A7B8-CAA7-444F-B398-99B8105FAFD1}" destId="{776F19FF-36A3-4340-B524-02A1CD9583E1}" srcOrd="0" destOrd="0" presId="urn:microsoft.com/office/officeart/2005/8/layout/equation2"/>
    <dgm:cxn modelId="{A3F4801D-BDC8-DD49-868E-2233D5B6ADDF}" type="presOf" srcId="{EE08123B-44CB-364B-986B-3BF948873B43}" destId="{65A2432C-23DD-6048-B5AB-9079F2DB012C}" srcOrd="0" destOrd="0" presId="urn:microsoft.com/office/officeart/2005/8/layout/equation2"/>
    <dgm:cxn modelId="{202EA6F8-C90F-4D4F-92B9-9279593F237D}" type="presParOf" srcId="{D76A0699-F33B-614C-B765-094E987EC847}" destId="{DD17D037-4DDB-C24A-9E86-7BDDA6AE76BA}" srcOrd="0" destOrd="0" presId="urn:microsoft.com/office/officeart/2005/8/layout/equation2"/>
    <dgm:cxn modelId="{1E1FABC8-6F54-F14E-9A5E-27D836A17D43}" type="presParOf" srcId="{DD17D037-4DDB-C24A-9E86-7BDDA6AE76BA}" destId="{65A2432C-23DD-6048-B5AB-9079F2DB012C}" srcOrd="0" destOrd="0" presId="urn:microsoft.com/office/officeart/2005/8/layout/equation2"/>
    <dgm:cxn modelId="{30188427-7B09-E846-8A1B-30747BDDD444}" type="presParOf" srcId="{DD17D037-4DDB-C24A-9E86-7BDDA6AE76BA}" destId="{FEDA3841-430A-8F44-8EB7-EB2F8CD1C8B8}" srcOrd="1" destOrd="0" presId="urn:microsoft.com/office/officeart/2005/8/layout/equation2"/>
    <dgm:cxn modelId="{E08FEC82-EF92-044D-8854-24065CBDF93A}" type="presParOf" srcId="{DD17D037-4DDB-C24A-9E86-7BDDA6AE76BA}" destId="{8F73036E-BBC8-3D46-A15A-299D24923213}" srcOrd="2" destOrd="0" presId="urn:microsoft.com/office/officeart/2005/8/layout/equation2"/>
    <dgm:cxn modelId="{64F0D2BF-0E1C-FA43-8E24-B259B6B31174}" type="presParOf" srcId="{DD17D037-4DDB-C24A-9E86-7BDDA6AE76BA}" destId="{B56713D1-E034-7345-AB8A-DE639CFC85EC}" srcOrd="3" destOrd="0" presId="urn:microsoft.com/office/officeart/2005/8/layout/equation2"/>
    <dgm:cxn modelId="{61776656-89C9-8444-A186-3A7D559A5445}" type="presParOf" srcId="{DD17D037-4DDB-C24A-9E86-7BDDA6AE76BA}" destId="{8ECCA4E2-101C-A946-8A9D-5052CAC90EA8}" srcOrd="4" destOrd="0" presId="urn:microsoft.com/office/officeart/2005/8/layout/equation2"/>
    <dgm:cxn modelId="{7ED1B316-5279-944D-A19E-3A61508D8641}" type="presParOf" srcId="{D76A0699-F33B-614C-B765-094E987EC847}" destId="{8B8D2038-A286-2A47-ACFA-649619346C25}" srcOrd="1" destOrd="0" presId="urn:microsoft.com/office/officeart/2005/8/layout/equation2"/>
    <dgm:cxn modelId="{62D5D4E4-EE6F-A246-A7D5-3B5DB2A5D1A1}" type="presParOf" srcId="{8B8D2038-A286-2A47-ACFA-649619346C25}" destId="{8E7EFB45-C960-0C45-96AA-F7AEB8A5AC99}" srcOrd="0" destOrd="0" presId="urn:microsoft.com/office/officeart/2005/8/layout/equation2"/>
    <dgm:cxn modelId="{02D12BD5-D2E1-2947-97C3-644F1298D758}" type="presParOf" srcId="{D76A0699-F33B-614C-B765-094E987EC847}" destId="{776F19FF-36A3-4340-B524-02A1CD9583E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B88EA-4FF9-4D4E-864B-B6F13484BC0B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01138-0A04-E74A-9991-5C3C8C290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86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Wal-Mart knows that moms have already lost patience with their kids by the time they get to the checkout line, so they put the candy there </a:t>
            </a:r>
            <a:r>
              <a:rPr kumimoji="0" lang="en-US" sz="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lang="en-US" sz="1200" dirty="0" err="1" smtClean="0"/>
              <a:t>o</a:t>
            </a:r>
            <a:r>
              <a:rPr lang="en-US" sz="1200" dirty="0" smtClean="0"/>
              <a:t> get the kids to wear mom down to buy the candy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01138-0A04-E74A-9991-5C3C8C2907B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2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D0E5-8B01-C440-91B3-CBB380AEA57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E4E3-63FC-6D47-A47B-1F7207622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D0E5-8B01-C440-91B3-CBB380AEA57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E4E3-63FC-6D47-A47B-1F7207622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D0E5-8B01-C440-91B3-CBB380AEA57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E4E3-63FC-6D47-A47B-1F7207622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D0E5-8B01-C440-91B3-CBB380AEA57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E4E3-63FC-6D47-A47B-1F7207622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D0E5-8B01-C440-91B3-CBB380AEA57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E4E3-63FC-6D47-A47B-1F7207622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D0E5-8B01-C440-91B3-CBB380AEA57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E4E3-63FC-6D47-A47B-1F7207622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D0E5-8B01-C440-91B3-CBB380AEA57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E4E3-63FC-6D47-A47B-1F7207622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D0E5-8B01-C440-91B3-CBB380AEA57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E4E3-63FC-6D47-A47B-1F7207622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D0E5-8B01-C440-91B3-CBB380AEA57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E4E3-63FC-6D47-A47B-1F7207622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D0E5-8B01-C440-91B3-CBB380AEA57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E4E3-63FC-6D47-A47B-1F7207622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D0E5-8B01-C440-91B3-CBB380AEA57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E4E3-63FC-6D47-A47B-1F7207622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8D0E5-8B01-C440-91B3-CBB380AEA57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4E4E3-63FC-6D47-A47B-1F7207622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1866" r="22824"/>
          <a:stretch>
            <a:fillRect/>
          </a:stretch>
        </p:blipFill>
        <p:spPr>
          <a:xfrm>
            <a:off x="2696799" y="301301"/>
            <a:ext cx="6447201" cy="6556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59241" y="13957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Bauhaus 93"/>
                <a:cs typeface="Bauhaus 93"/>
              </a:rPr>
              <a:t>What is </a:t>
            </a:r>
            <a:br>
              <a:rPr lang="en-US" dirty="0" smtClean="0">
                <a:solidFill>
                  <a:srgbClr val="FFFFFF"/>
                </a:solidFill>
                <a:latin typeface="Bauhaus 93"/>
                <a:cs typeface="Bauhaus 93"/>
              </a:rPr>
            </a:br>
            <a:r>
              <a:rPr lang="en-US" dirty="0" smtClean="0">
                <a:solidFill>
                  <a:srgbClr val="FFFFFF"/>
                </a:solidFill>
                <a:latin typeface="Bauhaus 93"/>
                <a:cs typeface="Bauhaus 93"/>
              </a:rPr>
              <a:t>Psychology?</a:t>
            </a:r>
            <a:endParaRPr lang="en-US" dirty="0">
              <a:solidFill>
                <a:srgbClr val="FFFFFF"/>
              </a:solidFill>
              <a:latin typeface="Bauhaus 93"/>
              <a:cs typeface="Bauhaus 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1.) Description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15221" cy="4525963"/>
          </a:xfrm>
        </p:spPr>
        <p:txBody>
          <a:bodyPr/>
          <a:lstStyle/>
          <a:p>
            <a:r>
              <a:rPr lang="en-US" dirty="0" smtClean="0"/>
              <a:t>Observable behavior</a:t>
            </a:r>
          </a:p>
          <a:p>
            <a:endParaRPr lang="en-US" dirty="0" smtClean="0"/>
          </a:p>
          <a:p>
            <a:r>
              <a:rPr lang="en-US" dirty="0" smtClean="0"/>
              <a:t>What do you see?</a:t>
            </a:r>
          </a:p>
          <a:p>
            <a:endParaRPr lang="en-US" dirty="0" smtClean="0"/>
          </a:p>
          <a:p>
            <a:r>
              <a:rPr lang="en-US" dirty="0" smtClean="0"/>
              <a:t>Does not offer the “why” actions are happening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646" y="1972456"/>
            <a:ext cx="4871842" cy="3651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215897"/>
            <a:ext cx="5614033" cy="5642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2.) Explanation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89" y="1417638"/>
            <a:ext cx="3210096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Psychology is </a:t>
            </a:r>
            <a:r>
              <a:rPr lang="en-US" i="1" dirty="0" smtClean="0"/>
              <a:t>empirical</a:t>
            </a:r>
          </a:p>
          <a:p>
            <a:endParaRPr lang="en-US" dirty="0" smtClean="0"/>
          </a:p>
          <a:p>
            <a:r>
              <a:rPr lang="en-US" u="sng" dirty="0" smtClean="0">
                <a:solidFill>
                  <a:srgbClr val="FF0000"/>
                </a:solidFill>
              </a:rPr>
              <a:t>Empirical</a:t>
            </a:r>
            <a:r>
              <a:rPr lang="en-US" dirty="0" smtClean="0"/>
              <a:t>: information is obtained through observation and experimentation, NOT “common sense,” intuition, or guessing.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69538" y="6085633"/>
            <a:ext cx="175651" cy="237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97798" y="6383569"/>
            <a:ext cx="523182" cy="501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215897"/>
            <a:ext cx="5614033" cy="5642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2.) Explanation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491" y="1417638"/>
            <a:ext cx="3640597" cy="4525963"/>
          </a:xfrm>
        </p:spPr>
        <p:txBody>
          <a:bodyPr/>
          <a:lstStyle/>
          <a:p>
            <a:r>
              <a:rPr lang="en-US" dirty="0" smtClean="0"/>
              <a:t>Psychology is a </a:t>
            </a:r>
            <a:r>
              <a:rPr lang="en-US" dirty="0" smtClean="0">
                <a:solidFill>
                  <a:srgbClr val="FF0000"/>
                </a:solidFill>
              </a:rPr>
              <a:t>behavioral science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Psychologists rely on the </a:t>
            </a:r>
            <a:r>
              <a:rPr lang="en-US" dirty="0" smtClean="0">
                <a:solidFill>
                  <a:srgbClr val="FF0000"/>
                </a:solidFill>
              </a:rPr>
              <a:t>scientific method </a:t>
            </a:r>
            <a:r>
              <a:rPr lang="en-US" dirty="0" smtClean="0"/>
              <a:t>to obtain their data.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69538" y="6085633"/>
            <a:ext cx="175651" cy="237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97798" y="6383569"/>
            <a:ext cx="523182" cy="501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2.) Explanation</a:t>
            </a:r>
            <a:endParaRPr lang="en-US" b="1" dirty="0">
              <a:solidFill>
                <a:srgbClr val="660066"/>
              </a:solidFill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2742628" y="158577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40068" y="1601037"/>
            <a:ext cx="266025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008000"/>
                </a:solidFill>
              </a:rPr>
              <a:t>General research</a:t>
            </a:r>
          </a:p>
          <a:p>
            <a:r>
              <a:rPr lang="en-US" sz="2100" dirty="0" smtClean="0">
                <a:solidFill>
                  <a:srgbClr val="008000"/>
                </a:solidFill>
              </a:rPr>
              <a:t>Ex: Research on drug effects on the brain</a:t>
            </a:r>
            <a:endParaRPr lang="en-US" sz="210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279" y="3321707"/>
            <a:ext cx="29724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Putting general research to use for a specific purpose</a:t>
            </a:r>
          </a:p>
          <a:p>
            <a:endParaRPr lang="en-US" sz="2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Ex: Using research on how drugs effect the brain to come up with a new antidepressant to help people suffering from depression</a:t>
            </a: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3.) Prediction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09733" cy="4525963"/>
          </a:xfrm>
        </p:spPr>
        <p:txBody>
          <a:bodyPr/>
          <a:lstStyle/>
          <a:p>
            <a:r>
              <a:rPr lang="en-US" dirty="0" smtClean="0"/>
              <a:t>By accumulating knowledge, we are able to </a:t>
            </a:r>
            <a:r>
              <a:rPr lang="en-US" dirty="0" smtClean="0">
                <a:solidFill>
                  <a:srgbClr val="FF0000"/>
                </a:solidFill>
              </a:rPr>
              <a:t>predict </a:t>
            </a:r>
            <a:r>
              <a:rPr lang="en-US" dirty="0" smtClean="0"/>
              <a:t>what people or animals will or think in certain situations and predict future behaviors</a:t>
            </a:r>
            <a:endParaRPr lang="en-US" dirty="0"/>
          </a:p>
        </p:txBody>
      </p:sp>
      <p:pic>
        <p:nvPicPr>
          <p:cNvPr id="4" name="Picture 3" descr="11816114030111xh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2923" y="1600200"/>
            <a:ext cx="4207488" cy="427028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3.) Prediction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0973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theory </a:t>
            </a:r>
            <a:r>
              <a:rPr lang="en-US" dirty="0" smtClean="0"/>
              <a:t>is a proposed explanation.  In psychology, we will be studying different theories.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hypothesis </a:t>
            </a:r>
            <a:r>
              <a:rPr lang="en-US" dirty="0" smtClean="0"/>
              <a:t>is an educated guess.  Demonstrates relationship between two variables.</a:t>
            </a:r>
            <a:endParaRPr lang="en-US" dirty="0"/>
          </a:p>
        </p:txBody>
      </p:sp>
      <p:pic>
        <p:nvPicPr>
          <p:cNvPr id="4" name="Picture 3" descr="11816114030111xh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2923" y="1600200"/>
            <a:ext cx="4207488" cy="427028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4.) Influence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09733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Scientists seek to influence behavior in helpful ways.</a:t>
            </a:r>
          </a:p>
          <a:p>
            <a:endParaRPr lang="en-US" dirty="0" smtClean="0"/>
          </a:p>
          <a:p>
            <a:r>
              <a:rPr lang="en-US" dirty="0" smtClean="0"/>
              <a:t>Chains like Wal-Mart have done these scientific observations and place candy as you check out because when your kid is screaming, sometimes it is easier to just buy the candy bar.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044" y="2296695"/>
            <a:ext cx="4470460" cy="3241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Definition of Psychology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scientific study of behavioral and mental processes.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Why Study Psychology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Psychology provides tools to help us gain insight into our behavior as well as our relationships with others.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What Psychology IS NOT…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3352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Psychology IS NOT a </a:t>
            </a:r>
            <a:r>
              <a:rPr lang="en-US" dirty="0" smtClean="0">
                <a:solidFill>
                  <a:srgbClr val="FF0000"/>
                </a:solidFill>
              </a:rPr>
              <a:t>pseudoscience</a:t>
            </a:r>
          </a:p>
          <a:p>
            <a:endParaRPr lang="en-US" dirty="0" smtClean="0"/>
          </a:p>
          <a:p>
            <a:r>
              <a:rPr lang="en-US" dirty="0" smtClean="0"/>
              <a:t>Greek for “</a:t>
            </a:r>
            <a:r>
              <a:rPr lang="en-US" b="1" dirty="0" smtClean="0"/>
              <a:t>false science</a:t>
            </a:r>
            <a:r>
              <a:rPr lang="en-US" dirty="0" smtClean="0"/>
              <a:t>”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Examples: Horoscopes, Astrology, Phrenology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059539"/>
            <a:ext cx="53340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173229" y="3499082"/>
            <a:ext cx="5423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00" dirty="0" smtClean="0"/>
              <a:t>*</a:t>
            </a:r>
            <a:endParaRPr lang="en-US" sz="5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Fields of Psychology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psychologist </a:t>
            </a:r>
            <a:r>
              <a:rPr lang="en-US" dirty="0" smtClean="0"/>
              <a:t>is someone who is trained to observe and influence behavior in people.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psychiatrist </a:t>
            </a:r>
            <a:r>
              <a:rPr lang="en-US" dirty="0" smtClean="0"/>
              <a:t>is a medical doctor that can prescribe medicine for psychological illnesses.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Work in Psychology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" y="630244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24200" y="630244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6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6553200" y="6299265"/>
            <a:ext cx="2133600" cy="476250"/>
          </a:xfrm>
        </p:spPr>
        <p:txBody>
          <a:bodyPr/>
          <a:lstStyle/>
          <a:p>
            <a:pPr>
              <a:defRPr/>
            </a:pPr>
            <a:fld id="{DC5855D9-33DD-4897-94F4-37657186E4CF}" type="slidenum">
              <a:rPr lang="en-US"/>
              <a:pPr>
                <a:defRPr/>
              </a:pPr>
              <a:t>6</a:t>
            </a:fld>
            <a:endParaRPr lang="en-US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239838" y="1247840"/>
            <a:ext cx="3400425" cy="2757488"/>
            <a:chOff x="781" y="752"/>
            <a:chExt cx="2142" cy="1737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81" y="752"/>
              <a:ext cx="2142" cy="1737"/>
            </a:xfrm>
            <a:custGeom>
              <a:avLst/>
              <a:gdLst>
                <a:gd name="T0" fmla="*/ 2141 w 2142"/>
                <a:gd name="T1" fmla="*/ 0 h 1737"/>
                <a:gd name="T2" fmla="*/ 2 w 2142"/>
                <a:gd name="T3" fmla="*/ 1736 h 1737"/>
                <a:gd name="T4" fmla="*/ 201 w 2142"/>
                <a:gd name="T5" fmla="*/ 1703 h 1737"/>
                <a:gd name="T6" fmla="*/ 196 w 2142"/>
                <a:gd name="T7" fmla="*/ 1646 h 1737"/>
                <a:gd name="T8" fmla="*/ 174 w 2142"/>
                <a:gd name="T9" fmla="*/ 1568 h 1737"/>
                <a:gd name="T10" fmla="*/ 166 w 2142"/>
                <a:gd name="T11" fmla="*/ 1505 h 1737"/>
                <a:gd name="T12" fmla="*/ 181 w 2142"/>
                <a:gd name="T13" fmla="*/ 1441 h 1737"/>
                <a:gd name="T14" fmla="*/ 225 w 2142"/>
                <a:gd name="T15" fmla="*/ 1385 h 1737"/>
                <a:gd name="T16" fmla="*/ 281 w 2142"/>
                <a:gd name="T17" fmla="*/ 1345 h 1737"/>
                <a:gd name="T18" fmla="*/ 347 w 2142"/>
                <a:gd name="T19" fmla="*/ 1324 h 1737"/>
                <a:gd name="T20" fmla="*/ 444 w 2142"/>
                <a:gd name="T21" fmla="*/ 1326 h 1737"/>
                <a:gd name="T22" fmla="*/ 506 w 2142"/>
                <a:gd name="T23" fmla="*/ 1339 h 1737"/>
                <a:gd name="T24" fmla="*/ 569 w 2142"/>
                <a:gd name="T25" fmla="*/ 1384 h 1737"/>
                <a:gd name="T26" fmla="*/ 612 w 2142"/>
                <a:gd name="T27" fmla="*/ 1437 h 1737"/>
                <a:gd name="T28" fmla="*/ 630 w 2142"/>
                <a:gd name="T29" fmla="*/ 1494 h 1737"/>
                <a:gd name="T30" fmla="*/ 627 w 2142"/>
                <a:gd name="T31" fmla="*/ 1557 h 1737"/>
                <a:gd name="T32" fmla="*/ 612 w 2142"/>
                <a:gd name="T33" fmla="*/ 1614 h 1737"/>
                <a:gd name="T34" fmla="*/ 597 w 2142"/>
                <a:gd name="T35" fmla="*/ 1674 h 1737"/>
                <a:gd name="T36" fmla="*/ 604 w 2142"/>
                <a:gd name="T37" fmla="*/ 1729 h 1737"/>
                <a:gd name="T38" fmla="*/ 959 w 2142"/>
                <a:gd name="T39" fmla="*/ 1668 h 1737"/>
                <a:gd name="T40" fmla="*/ 963 w 2142"/>
                <a:gd name="T41" fmla="*/ 1590 h 1737"/>
                <a:gd name="T42" fmla="*/ 969 w 2142"/>
                <a:gd name="T43" fmla="*/ 1526 h 1737"/>
                <a:gd name="T44" fmla="*/ 985 w 2142"/>
                <a:gd name="T45" fmla="*/ 1470 h 1737"/>
                <a:gd name="T46" fmla="*/ 1017 w 2142"/>
                <a:gd name="T47" fmla="*/ 1433 h 1737"/>
                <a:gd name="T48" fmla="*/ 1061 w 2142"/>
                <a:gd name="T49" fmla="*/ 1413 h 1737"/>
                <a:gd name="T50" fmla="*/ 1111 w 2142"/>
                <a:gd name="T51" fmla="*/ 1408 h 1737"/>
                <a:gd name="T52" fmla="*/ 1172 w 2142"/>
                <a:gd name="T53" fmla="*/ 1409 h 1737"/>
                <a:gd name="T54" fmla="*/ 1227 w 2142"/>
                <a:gd name="T55" fmla="*/ 1415 h 1737"/>
                <a:gd name="T56" fmla="*/ 1298 w 2142"/>
                <a:gd name="T57" fmla="*/ 1419 h 1737"/>
                <a:gd name="T58" fmla="*/ 1360 w 2142"/>
                <a:gd name="T59" fmla="*/ 1409 h 1737"/>
                <a:gd name="T60" fmla="*/ 1418 w 2142"/>
                <a:gd name="T61" fmla="*/ 1389 h 1737"/>
                <a:gd name="T62" fmla="*/ 1460 w 2142"/>
                <a:gd name="T63" fmla="*/ 1350 h 1737"/>
                <a:gd name="T64" fmla="*/ 1484 w 2142"/>
                <a:gd name="T65" fmla="*/ 1302 h 1737"/>
                <a:gd name="T66" fmla="*/ 1484 w 2142"/>
                <a:gd name="T67" fmla="*/ 1247 h 1737"/>
                <a:gd name="T68" fmla="*/ 1484 w 2142"/>
                <a:gd name="T69" fmla="*/ 1186 h 1737"/>
                <a:gd name="T70" fmla="*/ 1497 w 2142"/>
                <a:gd name="T71" fmla="*/ 1136 h 1737"/>
                <a:gd name="T72" fmla="*/ 1523 w 2142"/>
                <a:gd name="T73" fmla="*/ 1095 h 1737"/>
                <a:gd name="T74" fmla="*/ 1577 w 2142"/>
                <a:gd name="T75" fmla="*/ 1068 h 1737"/>
                <a:gd name="T76" fmla="*/ 1634 w 2142"/>
                <a:gd name="T77" fmla="*/ 1051 h 1737"/>
                <a:gd name="T78" fmla="*/ 1702 w 2142"/>
                <a:gd name="T79" fmla="*/ 1036 h 1737"/>
                <a:gd name="T80" fmla="*/ 1763 w 2142"/>
                <a:gd name="T81" fmla="*/ 1022 h 1737"/>
                <a:gd name="T82" fmla="*/ 1815 w 2142"/>
                <a:gd name="T83" fmla="*/ 1001 h 1737"/>
                <a:gd name="T84" fmla="*/ 1854 w 2142"/>
                <a:gd name="T85" fmla="*/ 972 h 1737"/>
                <a:gd name="T86" fmla="*/ 1887 w 2142"/>
                <a:gd name="T87" fmla="*/ 926 h 1737"/>
                <a:gd name="T88" fmla="*/ 1904 w 2142"/>
                <a:gd name="T89" fmla="*/ 866 h 1737"/>
                <a:gd name="T90" fmla="*/ 1897 w 2142"/>
                <a:gd name="T91" fmla="*/ 809 h 1737"/>
                <a:gd name="T92" fmla="*/ 1878 w 2142"/>
                <a:gd name="T93" fmla="*/ 735 h 1737"/>
                <a:gd name="T94" fmla="*/ 1867 w 2142"/>
                <a:gd name="T95" fmla="*/ 673 h 1737"/>
                <a:gd name="T96" fmla="*/ 1871 w 2142"/>
                <a:gd name="T97" fmla="*/ 612 h 1737"/>
                <a:gd name="T98" fmla="*/ 1889 w 2142"/>
                <a:gd name="T99" fmla="*/ 560 h 1737"/>
                <a:gd name="T100" fmla="*/ 1921 w 2142"/>
                <a:gd name="T101" fmla="*/ 514 h 1737"/>
                <a:gd name="T102" fmla="*/ 1967 w 2142"/>
                <a:gd name="T103" fmla="*/ 469 h 1737"/>
                <a:gd name="T104" fmla="*/ 2020 w 2142"/>
                <a:gd name="T105" fmla="*/ 444 h 1737"/>
                <a:gd name="T106" fmla="*/ 2074 w 2142"/>
                <a:gd name="T107" fmla="*/ 432 h 1737"/>
                <a:gd name="T108" fmla="*/ 2141 w 2142"/>
                <a:gd name="T109" fmla="*/ 432 h 17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42"/>
                <a:gd name="T166" fmla="*/ 0 h 1737"/>
                <a:gd name="T167" fmla="*/ 2142 w 2142"/>
                <a:gd name="T168" fmla="*/ 1737 h 17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42" h="1737">
                  <a:moveTo>
                    <a:pt x="2141" y="432"/>
                  </a:moveTo>
                  <a:lnTo>
                    <a:pt x="2141" y="0"/>
                  </a:lnTo>
                  <a:lnTo>
                    <a:pt x="0" y="0"/>
                  </a:lnTo>
                  <a:lnTo>
                    <a:pt x="2" y="1736"/>
                  </a:lnTo>
                  <a:lnTo>
                    <a:pt x="192" y="1736"/>
                  </a:lnTo>
                  <a:lnTo>
                    <a:pt x="201" y="1703"/>
                  </a:lnTo>
                  <a:lnTo>
                    <a:pt x="201" y="1679"/>
                  </a:lnTo>
                  <a:lnTo>
                    <a:pt x="196" y="1646"/>
                  </a:lnTo>
                  <a:lnTo>
                    <a:pt x="185" y="1611"/>
                  </a:lnTo>
                  <a:lnTo>
                    <a:pt x="174" y="1568"/>
                  </a:lnTo>
                  <a:lnTo>
                    <a:pt x="168" y="1535"/>
                  </a:lnTo>
                  <a:lnTo>
                    <a:pt x="166" y="1505"/>
                  </a:lnTo>
                  <a:lnTo>
                    <a:pt x="172" y="1472"/>
                  </a:lnTo>
                  <a:lnTo>
                    <a:pt x="181" y="1441"/>
                  </a:lnTo>
                  <a:lnTo>
                    <a:pt x="201" y="1409"/>
                  </a:lnTo>
                  <a:lnTo>
                    <a:pt x="225" y="1385"/>
                  </a:lnTo>
                  <a:lnTo>
                    <a:pt x="251" y="1361"/>
                  </a:lnTo>
                  <a:lnTo>
                    <a:pt x="281" y="1345"/>
                  </a:lnTo>
                  <a:lnTo>
                    <a:pt x="316" y="1330"/>
                  </a:lnTo>
                  <a:lnTo>
                    <a:pt x="347" y="1324"/>
                  </a:lnTo>
                  <a:lnTo>
                    <a:pt x="392" y="1323"/>
                  </a:lnTo>
                  <a:lnTo>
                    <a:pt x="444" y="1326"/>
                  </a:lnTo>
                  <a:lnTo>
                    <a:pt x="477" y="1330"/>
                  </a:lnTo>
                  <a:lnTo>
                    <a:pt x="506" y="1339"/>
                  </a:lnTo>
                  <a:lnTo>
                    <a:pt x="534" y="1356"/>
                  </a:lnTo>
                  <a:lnTo>
                    <a:pt x="569" y="1384"/>
                  </a:lnTo>
                  <a:lnTo>
                    <a:pt x="591" y="1409"/>
                  </a:lnTo>
                  <a:lnTo>
                    <a:pt x="612" y="1437"/>
                  </a:lnTo>
                  <a:lnTo>
                    <a:pt x="623" y="1467"/>
                  </a:lnTo>
                  <a:lnTo>
                    <a:pt x="630" y="1494"/>
                  </a:lnTo>
                  <a:lnTo>
                    <a:pt x="630" y="1526"/>
                  </a:lnTo>
                  <a:lnTo>
                    <a:pt x="627" y="1557"/>
                  </a:lnTo>
                  <a:lnTo>
                    <a:pt x="619" y="1587"/>
                  </a:lnTo>
                  <a:lnTo>
                    <a:pt x="612" y="1614"/>
                  </a:lnTo>
                  <a:lnTo>
                    <a:pt x="603" y="1644"/>
                  </a:lnTo>
                  <a:lnTo>
                    <a:pt x="597" y="1674"/>
                  </a:lnTo>
                  <a:lnTo>
                    <a:pt x="597" y="1699"/>
                  </a:lnTo>
                  <a:lnTo>
                    <a:pt x="604" y="1729"/>
                  </a:lnTo>
                  <a:lnTo>
                    <a:pt x="963" y="1729"/>
                  </a:lnTo>
                  <a:lnTo>
                    <a:pt x="959" y="1668"/>
                  </a:lnTo>
                  <a:lnTo>
                    <a:pt x="963" y="1624"/>
                  </a:lnTo>
                  <a:lnTo>
                    <a:pt x="963" y="1590"/>
                  </a:lnTo>
                  <a:lnTo>
                    <a:pt x="965" y="1559"/>
                  </a:lnTo>
                  <a:lnTo>
                    <a:pt x="969" y="1526"/>
                  </a:lnTo>
                  <a:lnTo>
                    <a:pt x="976" y="1493"/>
                  </a:lnTo>
                  <a:lnTo>
                    <a:pt x="985" y="1470"/>
                  </a:lnTo>
                  <a:lnTo>
                    <a:pt x="998" y="1450"/>
                  </a:lnTo>
                  <a:lnTo>
                    <a:pt x="1017" y="1433"/>
                  </a:lnTo>
                  <a:lnTo>
                    <a:pt x="1037" y="1421"/>
                  </a:lnTo>
                  <a:lnTo>
                    <a:pt x="1061" y="1413"/>
                  </a:lnTo>
                  <a:lnTo>
                    <a:pt x="1087" y="1409"/>
                  </a:lnTo>
                  <a:lnTo>
                    <a:pt x="1111" y="1408"/>
                  </a:lnTo>
                  <a:lnTo>
                    <a:pt x="1142" y="1408"/>
                  </a:lnTo>
                  <a:lnTo>
                    <a:pt x="1172" y="1409"/>
                  </a:lnTo>
                  <a:lnTo>
                    <a:pt x="1196" y="1413"/>
                  </a:lnTo>
                  <a:lnTo>
                    <a:pt x="1227" y="1415"/>
                  </a:lnTo>
                  <a:lnTo>
                    <a:pt x="1261" y="1419"/>
                  </a:lnTo>
                  <a:lnTo>
                    <a:pt x="1298" y="1419"/>
                  </a:lnTo>
                  <a:lnTo>
                    <a:pt x="1329" y="1415"/>
                  </a:lnTo>
                  <a:lnTo>
                    <a:pt x="1360" y="1409"/>
                  </a:lnTo>
                  <a:lnTo>
                    <a:pt x="1394" y="1402"/>
                  </a:lnTo>
                  <a:lnTo>
                    <a:pt x="1418" y="1389"/>
                  </a:lnTo>
                  <a:lnTo>
                    <a:pt x="1444" y="1372"/>
                  </a:lnTo>
                  <a:lnTo>
                    <a:pt x="1460" y="1350"/>
                  </a:lnTo>
                  <a:lnTo>
                    <a:pt x="1477" y="1326"/>
                  </a:lnTo>
                  <a:lnTo>
                    <a:pt x="1484" y="1302"/>
                  </a:lnTo>
                  <a:lnTo>
                    <a:pt x="1488" y="1275"/>
                  </a:lnTo>
                  <a:lnTo>
                    <a:pt x="1484" y="1247"/>
                  </a:lnTo>
                  <a:lnTo>
                    <a:pt x="1482" y="1217"/>
                  </a:lnTo>
                  <a:lnTo>
                    <a:pt x="1484" y="1186"/>
                  </a:lnTo>
                  <a:lnTo>
                    <a:pt x="1490" y="1162"/>
                  </a:lnTo>
                  <a:lnTo>
                    <a:pt x="1497" y="1136"/>
                  </a:lnTo>
                  <a:lnTo>
                    <a:pt x="1508" y="1112"/>
                  </a:lnTo>
                  <a:lnTo>
                    <a:pt x="1523" y="1095"/>
                  </a:lnTo>
                  <a:lnTo>
                    <a:pt x="1547" y="1079"/>
                  </a:lnTo>
                  <a:lnTo>
                    <a:pt x="1577" y="1068"/>
                  </a:lnTo>
                  <a:lnTo>
                    <a:pt x="1606" y="1059"/>
                  </a:lnTo>
                  <a:lnTo>
                    <a:pt x="1634" y="1051"/>
                  </a:lnTo>
                  <a:lnTo>
                    <a:pt x="1664" y="1044"/>
                  </a:lnTo>
                  <a:lnTo>
                    <a:pt x="1702" y="1036"/>
                  </a:lnTo>
                  <a:lnTo>
                    <a:pt x="1732" y="1031"/>
                  </a:lnTo>
                  <a:lnTo>
                    <a:pt x="1763" y="1022"/>
                  </a:lnTo>
                  <a:lnTo>
                    <a:pt x="1789" y="1012"/>
                  </a:lnTo>
                  <a:lnTo>
                    <a:pt x="1815" y="1001"/>
                  </a:lnTo>
                  <a:lnTo>
                    <a:pt x="1836" y="987"/>
                  </a:lnTo>
                  <a:lnTo>
                    <a:pt x="1854" y="972"/>
                  </a:lnTo>
                  <a:lnTo>
                    <a:pt x="1874" y="948"/>
                  </a:lnTo>
                  <a:lnTo>
                    <a:pt x="1887" y="926"/>
                  </a:lnTo>
                  <a:lnTo>
                    <a:pt x="1898" y="900"/>
                  </a:lnTo>
                  <a:lnTo>
                    <a:pt x="1904" y="866"/>
                  </a:lnTo>
                  <a:lnTo>
                    <a:pt x="1900" y="839"/>
                  </a:lnTo>
                  <a:lnTo>
                    <a:pt x="1897" y="809"/>
                  </a:lnTo>
                  <a:lnTo>
                    <a:pt x="1887" y="774"/>
                  </a:lnTo>
                  <a:lnTo>
                    <a:pt x="1878" y="735"/>
                  </a:lnTo>
                  <a:lnTo>
                    <a:pt x="1869" y="700"/>
                  </a:lnTo>
                  <a:lnTo>
                    <a:pt x="1867" y="673"/>
                  </a:lnTo>
                  <a:lnTo>
                    <a:pt x="1867" y="647"/>
                  </a:lnTo>
                  <a:lnTo>
                    <a:pt x="1871" y="612"/>
                  </a:lnTo>
                  <a:lnTo>
                    <a:pt x="1880" y="582"/>
                  </a:lnTo>
                  <a:lnTo>
                    <a:pt x="1889" y="560"/>
                  </a:lnTo>
                  <a:lnTo>
                    <a:pt x="1902" y="538"/>
                  </a:lnTo>
                  <a:lnTo>
                    <a:pt x="1921" y="514"/>
                  </a:lnTo>
                  <a:lnTo>
                    <a:pt x="1941" y="490"/>
                  </a:lnTo>
                  <a:lnTo>
                    <a:pt x="1967" y="469"/>
                  </a:lnTo>
                  <a:lnTo>
                    <a:pt x="1994" y="453"/>
                  </a:lnTo>
                  <a:lnTo>
                    <a:pt x="2020" y="444"/>
                  </a:lnTo>
                  <a:lnTo>
                    <a:pt x="2046" y="436"/>
                  </a:lnTo>
                  <a:lnTo>
                    <a:pt x="2074" y="432"/>
                  </a:lnTo>
                  <a:lnTo>
                    <a:pt x="2107" y="432"/>
                  </a:lnTo>
                  <a:lnTo>
                    <a:pt x="2141" y="432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866" y="942"/>
              <a:ext cx="1852" cy="9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3200" b="1" dirty="0">
                  <a:latin typeface="Constantia" pitchFamily="18" charset="0"/>
                </a:rPr>
                <a:t>Universities &amp;</a:t>
              </a:r>
            </a:p>
            <a:p>
              <a:pPr algn="ctr"/>
              <a:r>
                <a:rPr lang="en-US" sz="3200" b="1" dirty="0">
                  <a:latin typeface="Constantia" pitchFamily="18" charset="0"/>
                </a:rPr>
                <a:t>Colleges</a:t>
              </a:r>
            </a:p>
            <a:p>
              <a:pPr algn="ctr"/>
              <a:r>
                <a:rPr lang="en-US" sz="3200" b="1" dirty="0">
                  <a:latin typeface="Constantia" pitchFamily="18" charset="0"/>
                </a:rPr>
                <a:t>27.2%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638675" y="1247840"/>
            <a:ext cx="3384550" cy="3290888"/>
            <a:chOff x="2922" y="752"/>
            <a:chExt cx="2132" cy="2073"/>
          </a:xfrm>
        </p:grpSpPr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922" y="752"/>
              <a:ext cx="2132" cy="2073"/>
            </a:xfrm>
            <a:custGeom>
              <a:avLst/>
              <a:gdLst>
                <a:gd name="T0" fmla="*/ 0 w 2132"/>
                <a:gd name="T1" fmla="*/ 0 h 2073"/>
                <a:gd name="T2" fmla="*/ 2131 w 2132"/>
                <a:gd name="T3" fmla="*/ 1655 h 2073"/>
                <a:gd name="T4" fmla="*/ 1939 w 2132"/>
                <a:gd name="T5" fmla="*/ 1670 h 2073"/>
                <a:gd name="T6" fmla="*/ 1933 w 2132"/>
                <a:gd name="T7" fmla="*/ 1707 h 2073"/>
                <a:gd name="T8" fmla="*/ 1942 w 2132"/>
                <a:gd name="T9" fmla="*/ 1753 h 2073"/>
                <a:gd name="T10" fmla="*/ 1957 w 2132"/>
                <a:gd name="T11" fmla="*/ 1808 h 2073"/>
                <a:gd name="T12" fmla="*/ 1966 w 2132"/>
                <a:gd name="T13" fmla="*/ 1862 h 2073"/>
                <a:gd name="T14" fmla="*/ 1963 w 2132"/>
                <a:gd name="T15" fmla="*/ 1912 h 2073"/>
                <a:gd name="T16" fmla="*/ 1948 w 2132"/>
                <a:gd name="T17" fmla="*/ 1962 h 2073"/>
                <a:gd name="T18" fmla="*/ 1913 w 2132"/>
                <a:gd name="T19" fmla="*/ 2002 h 2073"/>
                <a:gd name="T20" fmla="*/ 1874 w 2132"/>
                <a:gd name="T21" fmla="*/ 2036 h 2073"/>
                <a:gd name="T22" fmla="*/ 1826 w 2132"/>
                <a:gd name="T23" fmla="*/ 2058 h 2073"/>
                <a:gd name="T24" fmla="*/ 1765 w 2132"/>
                <a:gd name="T25" fmla="*/ 2071 h 2073"/>
                <a:gd name="T26" fmla="*/ 1711 w 2132"/>
                <a:gd name="T27" fmla="*/ 2072 h 2073"/>
                <a:gd name="T28" fmla="*/ 1665 w 2132"/>
                <a:gd name="T29" fmla="*/ 2067 h 2073"/>
                <a:gd name="T30" fmla="*/ 1617 w 2132"/>
                <a:gd name="T31" fmla="*/ 2052 h 2073"/>
                <a:gd name="T32" fmla="*/ 1578 w 2132"/>
                <a:gd name="T33" fmla="*/ 2026 h 2073"/>
                <a:gd name="T34" fmla="*/ 1541 w 2132"/>
                <a:gd name="T35" fmla="*/ 1987 h 2073"/>
                <a:gd name="T36" fmla="*/ 1512 w 2132"/>
                <a:gd name="T37" fmla="*/ 1945 h 2073"/>
                <a:gd name="T38" fmla="*/ 1495 w 2132"/>
                <a:gd name="T39" fmla="*/ 1886 h 2073"/>
                <a:gd name="T40" fmla="*/ 1502 w 2132"/>
                <a:gd name="T41" fmla="*/ 1827 h 2073"/>
                <a:gd name="T42" fmla="*/ 1517 w 2132"/>
                <a:gd name="T43" fmla="*/ 1768 h 2073"/>
                <a:gd name="T44" fmla="*/ 1530 w 2132"/>
                <a:gd name="T45" fmla="*/ 1709 h 2073"/>
                <a:gd name="T46" fmla="*/ 1528 w 2132"/>
                <a:gd name="T47" fmla="*/ 1681 h 2073"/>
                <a:gd name="T48" fmla="*/ 1168 w 2132"/>
                <a:gd name="T49" fmla="*/ 1666 h 2073"/>
                <a:gd name="T50" fmla="*/ 1171 w 2132"/>
                <a:gd name="T51" fmla="*/ 1568 h 2073"/>
                <a:gd name="T52" fmla="*/ 1164 w 2132"/>
                <a:gd name="T53" fmla="*/ 1504 h 2073"/>
                <a:gd name="T54" fmla="*/ 1149 w 2132"/>
                <a:gd name="T55" fmla="*/ 1465 h 2073"/>
                <a:gd name="T56" fmla="*/ 1120 w 2132"/>
                <a:gd name="T57" fmla="*/ 1433 h 2073"/>
                <a:gd name="T58" fmla="*/ 1079 w 2132"/>
                <a:gd name="T59" fmla="*/ 1413 h 2073"/>
                <a:gd name="T60" fmla="*/ 1029 w 2132"/>
                <a:gd name="T61" fmla="*/ 1408 h 2073"/>
                <a:gd name="T62" fmla="*/ 957 w 2132"/>
                <a:gd name="T63" fmla="*/ 1411 h 2073"/>
                <a:gd name="T64" fmla="*/ 889 w 2132"/>
                <a:gd name="T65" fmla="*/ 1417 h 2073"/>
                <a:gd name="T66" fmla="*/ 818 w 2132"/>
                <a:gd name="T67" fmla="*/ 1417 h 2073"/>
                <a:gd name="T68" fmla="*/ 748 w 2132"/>
                <a:gd name="T69" fmla="*/ 1404 h 2073"/>
                <a:gd name="T70" fmla="*/ 695 w 2132"/>
                <a:gd name="T71" fmla="*/ 1372 h 2073"/>
                <a:gd name="T72" fmla="*/ 663 w 2132"/>
                <a:gd name="T73" fmla="*/ 1330 h 2073"/>
                <a:gd name="T74" fmla="*/ 650 w 2132"/>
                <a:gd name="T75" fmla="*/ 1273 h 2073"/>
                <a:gd name="T76" fmla="*/ 652 w 2132"/>
                <a:gd name="T77" fmla="*/ 1208 h 2073"/>
                <a:gd name="T78" fmla="*/ 643 w 2132"/>
                <a:gd name="T79" fmla="*/ 1149 h 2073"/>
                <a:gd name="T80" fmla="*/ 628 w 2132"/>
                <a:gd name="T81" fmla="*/ 1112 h 2073"/>
                <a:gd name="T82" fmla="*/ 606 w 2132"/>
                <a:gd name="T83" fmla="*/ 1088 h 2073"/>
                <a:gd name="T84" fmla="*/ 554 w 2132"/>
                <a:gd name="T85" fmla="*/ 1064 h 2073"/>
                <a:gd name="T86" fmla="*/ 486 w 2132"/>
                <a:gd name="T87" fmla="*/ 1046 h 2073"/>
                <a:gd name="T88" fmla="*/ 410 w 2132"/>
                <a:gd name="T89" fmla="*/ 1033 h 2073"/>
                <a:gd name="T90" fmla="*/ 353 w 2132"/>
                <a:gd name="T91" fmla="*/ 1014 h 2073"/>
                <a:gd name="T92" fmla="*/ 303 w 2132"/>
                <a:gd name="T93" fmla="*/ 987 h 2073"/>
                <a:gd name="T94" fmla="*/ 262 w 2132"/>
                <a:gd name="T95" fmla="*/ 948 h 2073"/>
                <a:gd name="T96" fmla="*/ 236 w 2132"/>
                <a:gd name="T97" fmla="*/ 900 h 2073"/>
                <a:gd name="T98" fmla="*/ 232 w 2132"/>
                <a:gd name="T99" fmla="*/ 846 h 2073"/>
                <a:gd name="T100" fmla="*/ 247 w 2132"/>
                <a:gd name="T101" fmla="*/ 787 h 2073"/>
                <a:gd name="T102" fmla="*/ 260 w 2132"/>
                <a:gd name="T103" fmla="*/ 721 h 2073"/>
                <a:gd name="T104" fmla="*/ 271 w 2132"/>
                <a:gd name="T105" fmla="*/ 658 h 2073"/>
                <a:gd name="T106" fmla="*/ 260 w 2132"/>
                <a:gd name="T107" fmla="*/ 595 h 2073"/>
                <a:gd name="T108" fmla="*/ 234 w 2132"/>
                <a:gd name="T109" fmla="*/ 538 h 2073"/>
                <a:gd name="T110" fmla="*/ 208 w 2132"/>
                <a:gd name="T111" fmla="*/ 503 h 2073"/>
                <a:gd name="T112" fmla="*/ 175 w 2132"/>
                <a:gd name="T113" fmla="*/ 471 h 2073"/>
                <a:gd name="T114" fmla="*/ 136 w 2132"/>
                <a:gd name="T115" fmla="*/ 449 h 2073"/>
                <a:gd name="T116" fmla="*/ 86 w 2132"/>
                <a:gd name="T117" fmla="*/ 434 h 2073"/>
                <a:gd name="T118" fmla="*/ 27 w 2132"/>
                <a:gd name="T119" fmla="*/ 432 h 20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32"/>
                <a:gd name="T181" fmla="*/ 0 h 2073"/>
                <a:gd name="T182" fmla="*/ 2132 w 2132"/>
                <a:gd name="T183" fmla="*/ 2073 h 20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32" h="2073">
                  <a:moveTo>
                    <a:pt x="0" y="432"/>
                  </a:moveTo>
                  <a:lnTo>
                    <a:pt x="0" y="0"/>
                  </a:lnTo>
                  <a:lnTo>
                    <a:pt x="2129" y="0"/>
                  </a:lnTo>
                  <a:lnTo>
                    <a:pt x="2131" y="1655"/>
                  </a:lnTo>
                  <a:lnTo>
                    <a:pt x="1946" y="1655"/>
                  </a:lnTo>
                  <a:lnTo>
                    <a:pt x="1939" y="1670"/>
                  </a:lnTo>
                  <a:lnTo>
                    <a:pt x="1933" y="1690"/>
                  </a:lnTo>
                  <a:lnTo>
                    <a:pt x="1933" y="1707"/>
                  </a:lnTo>
                  <a:lnTo>
                    <a:pt x="1935" y="1727"/>
                  </a:lnTo>
                  <a:lnTo>
                    <a:pt x="1942" y="1753"/>
                  </a:lnTo>
                  <a:lnTo>
                    <a:pt x="1950" y="1786"/>
                  </a:lnTo>
                  <a:lnTo>
                    <a:pt x="1957" y="1808"/>
                  </a:lnTo>
                  <a:lnTo>
                    <a:pt x="1963" y="1836"/>
                  </a:lnTo>
                  <a:lnTo>
                    <a:pt x="1966" y="1862"/>
                  </a:lnTo>
                  <a:lnTo>
                    <a:pt x="1966" y="1888"/>
                  </a:lnTo>
                  <a:lnTo>
                    <a:pt x="1963" y="1912"/>
                  </a:lnTo>
                  <a:lnTo>
                    <a:pt x="1957" y="1938"/>
                  </a:lnTo>
                  <a:lnTo>
                    <a:pt x="1948" y="1962"/>
                  </a:lnTo>
                  <a:lnTo>
                    <a:pt x="1933" y="1980"/>
                  </a:lnTo>
                  <a:lnTo>
                    <a:pt x="1913" y="2002"/>
                  </a:lnTo>
                  <a:lnTo>
                    <a:pt x="1892" y="2019"/>
                  </a:lnTo>
                  <a:lnTo>
                    <a:pt x="1874" y="2036"/>
                  </a:lnTo>
                  <a:lnTo>
                    <a:pt x="1852" y="2048"/>
                  </a:lnTo>
                  <a:lnTo>
                    <a:pt x="1826" y="2058"/>
                  </a:lnTo>
                  <a:lnTo>
                    <a:pt x="1794" y="2067"/>
                  </a:lnTo>
                  <a:lnTo>
                    <a:pt x="1765" y="2071"/>
                  </a:lnTo>
                  <a:lnTo>
                    <a:pt x="1739" y="2072"/>
                  </a:lnTo>
                  <a:lnTo>
                    <a:pt x="1711" y="2072"/>
                  </a:lnTo>
                  <a:lnTo>
                    <a:pt x="1685" y="2071"/>
                  </a:lnTo>
                  <a:lnTo>
                    <a:pt x="1665" y="2067"/>
                  </a:lnTo>
                  <a:lnTo>
                    <a:pt x="1641" y="2060"/>
                  </a:lnTo>
                  <a:lnTo>
                    <a:pt x="1617" y="2052"/>
                  </a:lnTo>
                  <a:lnTo>
                    <a:pt x="1599" y="2041"/>
                  </a:lnTo>
                  <a:lnTo>
                    <a:pt x="1578" y="2026"/>
                  </a:lnTo>
                  <a:lnTo>
                    <a:pt x="1560" y="2008"/>
                  </a:lnTo>
                  <a:lnTo>
                    <a:pt x="1541" y="1987"/>
                  </a:lnTo>
                  <a:lnTo>
                    <a:pt x="1525" y="1967"/>
                  </a:lnTo>
                  <a:lnTo>
                    <a:pt x="1512" y="1945"/>
                  </a:lnTo>
                  <a:lnTo>
                    <a:pt x="1502" y="1917"/>
                  </a:lnTo>
                  <a:lnTo>
                    <a:pt x="1495" y="1886"/>
                  </a:lnTo>
                  <a:lnTo>
                    <a:pt x="1495" y="1856"/>
                  </a:lnTo>
                  <a:lnTo>
                    <a:pt x="1502" y="1827"/>
                  </a:lnTo>
                  <a:lnTo>
                    <a:pt x="1510" y="1797"/>
                  </a:lnTo>
                  <a:lnTo>
                    <a:pt x="1517" y="1768"/>
                  </a:lnTo>
                  <a:lnTo>
                    <a:pt x="1526" y="1734"/>
                  </a:lnTo>
                  <a:lnTo>
                    <a:pt x="1530" y="1709"/>
                  </a:lnTo>
                  <a:lnTo>
                    <a:pt x="1530" y="1694"/>
                  </a:lnTo>
                  <a:lnTo>
                    <a:pt x="1528" y="1681"/>
                  </a:lnTo>
                  <a:lnTo>
                    <a:pt x="1523" y="1666"/>
                  </a:lnTo>
                  <a:lnTo>
                    <a:pt x="1168" y="1666"/>
                  </a:lnTo>
                  <a:lnTo>
                    <a:pt x="1173" y="1603"/>
                  </a:lnTo>
                  <a:lnTo>
                    <a:pt x="1171" y="1568"/>
                  </a:lnTo>
                  <a:lnTo>
                    <a:pt x="1168" y="1535"/>
                  </a:lnTo>
                  <a:lnTo>
                    <a:pt x="1164" y="1504"/>
                  </a:lnTo>
                  <a:lnTo>
                    <a:pt x="1159" y="1483"/>
                  </a:lnTo>
                  <a:lnTo>
                    <a:pt x="1149" y="1465"/>
                  </a:lnTo>
                  <a:lnTo>
                    <a:pt x="1138" y="1448"/>
                  </a:lnTo>
                  <a:lnTo>
                    <a:pt x="1120" y="1433"/>
                  </a:lnTo>
                  <a:lnTo>
                    <a:pt x="1099" y="1421"/>
                  </a:lnTo>
                  <a:lnTo>
                    <a:pt x="1079" y="1413"/>
                  </a:lnTo>
                  <a:lnTo>
                    <a:pt x="1061" y="1409"/>
                  </a:lnTo>
                  <a:lnTo>
                    <a:pt x="1029" y="1408"/>
                  </a:lnTo>
                  <a:lnTo>
                    <a:pt x="992" y="1408"/>
                  </a:lnTo>
                  <a:lnTo>
                    <a:pt x="957" y="1411"/>
                  </a:lnTo>
                  <a:lnTo>
                    <a:pt x="918" y="1413"/>
                  </a:lnTo>
                  <a:lnTo>
                    <a:pt x="889" y="1417"/>
                  </a:lnTo>
                  <a:lnTo>
                    <a:pt x="850" y="1419"/>
                  </a:lnTo>
                  <a:lnTo>
                    <a:pt x="818" y="1417"/>
                  </a:lnTo>
                  <a:lnTo>
                    <a:pt x="791" y="1413"/>
                  </a:lnTo>
                  <a:lnTo>
                    <a:pt x="748" y="1404"/>
                  </a:lnTo>
                  <a:lnTo>
                    <a:pt x="720" y="1391"/>
                  </a:lnTo>
                  <a:lnTo>
                    <a:pt x="695" y="1372"/>
                  </a:lnTo>
                  <a:lnTo>
                    <a:pt x="678" y="1352"/>
                  </a:lnTo>
                  <a:lnTo>
                    <a:pt x="663" y="1330"/>
                  </a:lnTo>
                  <a:lnTo>
                    <a:pt x="652" y="1302"/>
                  </a:lnTo>
                  <a:lnTo>
                    <a:pt x="650" y="1273"/>
                  </a:lnTo>
                  <a:lnTo>
                    <a:pt x="650" y="1236"/>
                  </a:lnTo>
                  <a:lnTo>
                    <a:pt x="652" y="1208"/>
                  </a:lnTo>
                  <a:lnTo>
                    <a:pt x="650" y="1180"/>
                  </a:lnTo>
                  <a:lnTo>
                    <a:pt x="643" y="1149"/>
                  </a:lnTo>
                  <a:lnTo>
                    <a:pt x="637" y="1131"/>
                  </a:lnTo>
                  <a:lnTo>
                    <a:pt x="628" y="1112"/>
                  </a:lnTo>
                  <a:lnTo>
                    <a:pt x="617" y="1099"/>
                  </a:lnTo>
                  <a:lnTo>
                    <a:pt x="606" y="1088"/>
                  </a:lnTo>
                  <a:lnTo>
                    <a:pt x="582" y="1077"/>
                  </a:lnTo>
                  <a:lnTo>
                    <a:pt x="554" y="1064"/>
                  </a:lnTo>
                  <a:lnTo>
                    <a:pt x="523" y="1055"/>
                  </a:lnTo>
                  <a:lnTo>
                    <a:pt x="486" y="1046"/>
                  </a:lnTo>
                  <a:lnTo>
                    <a:pt x="449" y="1038"/>
                  </a:lnTo>
                  <a:lnTo>
                    <a:pt x="410" y="1033"/>
                  </a:lnTo>
                  <a:lnTo>
                    <a:pt x="382" y="1023"/>
                  </a:lnTo>
                  <a:lnTo>
                    <a:pt x="353" y="1014"/>
                  </a:lnTo>
                  <a:lnTo>
                    <a:pt x="323" y="1003"/>
                  </a:lnTo>
                  <a:lnTo>
                    <a:pt x="303" y="987"/>
                  </a:lnTo>
                  <a:lnTo>
                    <a:pt x="279" y="966"/>
                  </a:lnTo>
                  <a:lnTo>
                    <a:pt x="262" y="948"/>
                  </a:lnTo>
                  <a:lnTo>
                    <a:pt x="247" y="926"/>
                  </a:lnTo>
                  <a:lnTo>
                    <a:pt x="236" y="900"/>
                  </a:lnTo>
                  <a:lnTo>
                    <a:pt x="232" y="872"/>
                  </a:lnTo>
                  <a:lnTo>
                    <a:pt x="232" y="846"/>
                  </a:lnTo>
                  <a:lnTo>
                    <a:pt x="238" y="822"/>
                  </a:lnTo>
                  <a:lnTo>
                    <a:pt x="247" y="787"/>
                  </a:lnTo>
                  <a:lnTo>
                    <a:pt x="256" y="752"/>
                  </a:lnTo>
                  <a:lnTo>
                    <a:pt x="260" y="721"/>
                  </a:lnTo>
                  <a:lnTo>
                    <a:pt x="268" y="689"/>
                  </a:lnTo>
                  <a:lnTo>
                    <a:pt x="271" y="658"/>
                  </a:lnTo>
                  <a:lnTo>
                    <a:pt x="268" y="625"/>
                  </a:lnTo>
                  <a:lnTo>
                    <a:pt x="260" y="595"/>
                  </a:lnTo>
                  <a:lnTo>
                    <a:pt x="249" y="565"/>
                  </a:lnTo>
                  <a:lnTo>
                    <a:pt x="234" y="538"/>
                  </a:lnTo>
                  <a:lnTo>
                    <a:pt x="218" y="516"/>
                  </a:lnTo>
                  <a:lnTo>
                    <a:pt x="208" y="503"/>
                  </a:lnTo>
                  <a:lnTo>
                    <a:pt x="192" y="486"/>
                  </a:lnTo>
                  <a:lnTo>
                    <a:pt x="175" y="471"/>
                  </a:lnTo>
                  <a:lnTo>
                    <a:pt x="159" y="460"/>
                  </a:lnTo>
                  <a:lnTo>
                    <a:pt x="136" y="449"/>
                  </a:lnTo>
                  <a:lnTo>
                    <a:pt x="114" y="442"/>
                  </a:lnTo>
                  <a:lnTo>
                    <a:pt x="86" y="434"/>
                  </a:lnTo>
                  <a:lnTo>
                    <a:pt x="55" y="432"/>
                  </a:lnTo>
                  <a:lnTo>
                    <a:pt x="27" y="432"/>
                  </a:lnTo>
                  <a:lnTo>
                    <a:pt x="0" y="432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375" y="846"/>
              <a:ext cx="1634" cy="12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0000"/>
                  </a:solidFill>
                  <a:latin typeface="Constantia" pitchFamily="18" charset="0"/>
                </a:rPr>
                <a:t>Elementary/</a:t>
              </a:r>
            </a:p>
            <a:p>
              <a:pPr algn="ctr"/>
              <a:r>
                <a:rPr lang="en-US" sz="3200" b="1" dirty="0">
                  <a:solidFill>
                    <a:srgbClr val="000000"/>
                  </a:solidFill>
                  <a:latin typeface="Constantia" pitchFamily="18" charset="0"/>
                </a:rPr>
                <a:t>Secondary</a:t>
              </a:r>
            </a:p>
            <a:p>
              <a:pPr algn="ctr"/>
              <a:r>
                <a:rPr lang="en-US" sz="3200" b="1" dirty="0">
                  <a:solidFill>
                    <a:srgbClr val="000000"/>
                  </a:solidFill>
                  <a:latin typeface="Constantia" pitchFamily="18" charset="0"/>
                </a:rPr>
                <a:t>Schools</a:t>
              </a:r>
            </a:p>
            <a:p>
              <a:pPr algn="ctr"/>
              <a:r>
                <a:rPr lang="en-US" sz="3200" b="1" dirty="0">
                  <a:solidFill>
                    <a:srgbClr val="000000"/>
                  </a:solidFill>
                  <a:latin typeface="Constantia" pitchFamily="18" charset="0"/>
                </a:rPr>
                <a:t>4.2%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1239838" y="3338578"/>
            <a:ext cx="3384550" cy="3290887"/>
            <a:chOff x="781" y="2069"/>
            <a:chExt cx="2132" cy="2073"/>
          </a:xfrm>
        </p:grpSpPr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781" y="2069"/>
              <a:ext cx="2132" cy="2073"/>
            </a:xfrm>
            <a:custGeom>
              <a:avLst/>
              <a:gdLst>
                <a:gd name="T0" fmla="*/ 2131 w 2132"/>
                <a:gd name="T1" fmla="*/ 2072 h 2073"/>
                <a:gd name="T2" fmla="*/ 0 w 2132"/>
                <a:gd name="T3" fmla="*/ 417 h 2073"/>
                <a:gd name="T4" fmla="*/ 192 w 2132"/>
                <a:gd name="T5" fmla="*/ 403 h 2073"/>
                <a:gd name="T6" fmla="*/ 198 w 2132"/>
                <a:gd name="T7" fmla="*/ 366 h 2073"/>
                <a:gd name="T8" fmla="*/ 188 w 2132"/>
                <a:gd name="T9" fmla="*/ 320 h 2073"/>
                <a:gd name="T10" fmla="*/ 174 w 2132"/>
                <a:gd name="T11" fmla="*/ 264 h 2073"/>
                <a:gd name="T12" fmla="*/ 164 w 2132"/>
                <a:gd name="T13" fmla="*/ 211 h 2073"/>
                <a:gd name="T14" fmla="*/ 166 w 2132"/>
                <a:gd name="T15" fmla="*/ 161 h 2073"/>
                <a:gd name="T16" fmla="*/ 183 w 2132"/>
                <a:gd name="T17" fmla="*/ 111 h 2073"/>
                <a:gd name="T18" fmla="*/ 218 w 2132"/>
                <a:gd name="T19" fmla="*/ 70 h 2073"/>
                <a:gd name="T20" fmla="*/ 257 w 2132"/>
                <a:gd name="T21" fmla="*/ 37 h 2073"/>
                <a:gd name="T22" fmla="*/ 305 w 2132"/>
                <a:gd name="T23" fmla="*/ 13 h 2073"/>
                <a:gd name="T24" fmla="*/ 366 w 2132"/>
                <a:gd name="T25" fmla="*/ 2 h 2073"/>
                <a:gd name="T26" fmla="*/ 420 w 2132"/>
                <a:gd name="T27" fmla="*/ 0 h 2073"/>
                <a:gd name="T28" fmla="*/ 466 w 2132"/>
                <a:gd name="T29" fmla="*/ 6 h 2073"/>
                <a:gd name="T30" fmla="*/ 514 w 2132"/>
                <a:gd name="T31" fmla="*/ 20 h 2073"/>
                <a:gd name="T32" fmla="*/ 553 w 2132"/>
                <a:gd name="T33" fmla="*/ 46 h 2073"/>
                <a:gd name="T34" fmla="*/ 590 w 2132"/>
                <a:gd name="T35" fmla="*/ 85 h 2073"/>
                <a:gd name="T36" fmla="*/ 619 w 2132"/>
                <a:gd name="T37" fmla="*/ 128 h 2073"/>
                <a:gd name="T38" fmla="*/ 636 w 2132"/>
                <a:gd name="T39" fmla="*/ 187 h 2073"/>
                <a:gd name="T40" fmla="*/ 628 w 2132"/>
                <a:gd name="T41" fmla="*/ 246 h 2073"/>
                <a:gd name="T42" fmla="*/ 614 w 2132"/>
                <a:gd name="T43" fmla="*/ 305 h 2073"/>
                <a:gd name="T44" fmla="*/ 599 w 2132"/>
                <a:gd name="T45" fmla="*/ 364 h 2073"/>
                <a:gd name="T46" fmla="*/ 603 w 2132"/>
                <a:gd name="T47" fmla="*/ 392 h 2073"/>
                <a:gd name="T48" fmla="*/ 961 w 2132"/>
                <a:gd name="T49" fmla="*/ 406 h 2073"/>
                <a:gd name="T50" fmla="*/ 952 w 2132"/>
                <a:gd name="T51" fmla="*/ 515 h 2073"/>
                <a:gd name="T52" fmla="*/ 956 w 2132"/>
                <a:gd name="T53" fmla="*/ 580 h 2073"/>
                <a:gd name="T54" fmla="*/ 965 w 2132"/>
                <a:gd name="T55" fmla="*/ 646 h 2073"/>
                <a:gd name="T56" fmla="*/ 989 w 2132"/>
                <a:gd name="T57" fmla="*/ 687 h 2073"/>
                <a:gd name="T58" fmla="*/ 1028 w 2132"/>
                <a:gd name="T59" fmla="*/ 717 h 2073"/>
                <a:gd name="T60" fmla="*/ 1076 w 2132"/>
                <a:gd name="T61" fmla="*/ 730 h 2073"/>
                <a:gd name="T62" fmla="*/ 1131 w 2132"/>
                <a:gd name="T63" fmla="*/ 731 h 2073"/>
                <a:gd name="T64" fmla="*/ 1185 w 2132"/>
                <a:gd name="T65" fmla="*/ 726 h 2073"/>
                <a:gd name="T66" fmla="*/ 1251 w 2132"/>
                <a:gd name="T67" fmla="*/ 719 h 2073"/>
                <a:gd name="T68" fmla="*/ 1320 w 2132"/>
                <a:gd name="T69" fmla="*/ 722 h 2073"/>
                <a:gd name="T70" fmla="*/ 1383 w 2132"/>
                <a:gd name="T71" fmla="*/ 739 h 2073"/>
                <a:gd name="T72" fmla="*/ 1434 w 2132"/>
                <a:gd name="T73" fmla="*/ 768 h 2073"/>
                <a:gd name="T74" fmla="*/ 1466 w 2132"/>
                <a:gd name="T75" fmla="*/ 813 h 2073"/>
                <a:gd name="T76" fmla="*/ 1479 w 2132"/>
                <a:gd name="T77" fmla="*/ 864 h 2073"/>
                <a:gd name="T78" fmla="*/ 1473 w 2132"/>
                <a:gd name="T79" fmla="*/ 923 h 2073"/>
                <a:gd name="T80" fmla="*/ 1479 w 2132"/>
                <a:gd name="T81" fmla="*/ 979 h 2073"/>
                <a:gd name="T82" fmla="*/ 1499 w 2132"/>
                <a:gd name="T83" fmla="*/ 1027 h 2073"/>
                <a:gd name="T84" fmla="*/ 1536 w 2132"/>
                <a:gd name="T85" fmla="*/ 1060 h 2073"/>
                <a:gd name="T86" fmla="*/ 1597 w 2132"/>
                <a:gd name="T87" fmla="*/ 1080 h 2073"/>
                <a:gd name="T88" fmla="*/ 1654 w 2132"/>
                <a:gd name="T89" fmla="*/ 1095 h 2073"/>
                <a:gd name="T90" fmla="*/ 1723 w 2132"/>
                <a:gd name="T91" fmla="*/ 1108 h 2073"/>
                <a:gd name="T92" fmla="*/ 1780 w 2132"/>
                <a:gd name="T93" fmla="*/ 1127 h 2073"/>
                <a:gd name="T94" fmla="*/ 1826 w 2132"/>
                <a:gd name="T95" fmla="*/ 1153 h 2073"/>
                <a:gd name="T96" fmla="*/ 1865 w 2132"/>
                <a:gd name="T97" fmla="*/ 1191 h 2073"/>
                <a:gd name="T98" fmla="*/ 1889 w 2132"/>
                <a:gd name="T99" fmla="*/ 1237 h 2073"/>
                <a:gd name="T100" fmla="*/ 1891 w 2132"/>
                <a:gd name="T101" fmla="*/ 1302 h 2073"/>
                <a:gd name="T102" fmla="*/ 1878 w 2132"/>
                <a:gd name="T103" fmla="*/ 1365 h 2073"/>
                <a:gd name="T104" fmla="*/ 1860 w 2132"/>
                <a:gd name="T105" fmla="*/ 1439 h 2073"/>
                <a:gd name="T106" fmla="*/ 1856 w 2132"/>
                <a:gd name="T107" fmla="*/ 1492 h 2073"/>
                <a:gd name="T108" fmla="*/ 1869 w 2132"/>
                <a:gd name="T109" fmla="*/ 1557 h 2073"/>
                <a:gd name="T110" fmla="*/ 1893 w 2132"/>
                <a:gd name="T111" fmla="*/ 1601 h 2073"/>
                <a:gd name="T112" fmla="*/ 1932 w 2132"/>
                <a:gd name="T113" fmla="*/ 1649 h 2073"/>
                <a:gd name="T114" fmla="*/ 1983 w 2132"/>
                <a:gd name="T115" fmla="*/ 1686 h 2073"/>
                <a:gd name="T116" fmla="*/ 2037 w 2132"/>
                <a:gd name="T117" fmla="*/ 1703 h 2073"/>
                <a:gd name="T118" fmla="*/ 2098 w 2132"/>
                <a:gd name="T119" fmla="*/ 1708 h 20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32"/>
                <a:gd name="T181" fmla="*/ 0 h 2073"/>
                <a:gd name="T182" fmla="*/ 2132 w 2132"/>
                <a:gd name="T183" fmla="*/ 2073 h 20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32" h="2073">
                  <a:moveTo>
                    <a:pt x="2131" y="1707"/>
                  </a:moveTo>
                  <a:lnTo>
                    <a:pt x="2131" y="2072"/>
                  </a:lnTo>
                  <a:lnTo>
                    <a:pt x="2" y="2072"/>
                  </a:lnTo>
                  <a:lnTo>
                    <a:pt x="0" y="417"/>
                  </a:lnTo>
                  <a:lnTo>
                    <a:pt x="185" y="417"/>
                  </a:lnTo>
                  <a:lnTo>
                    <a:pt x="192" y="403"/>
                  </a:lnTo>
                  <a:lnTo>
                    <a:pt x="198" y="382"/>
                  </a:lnTo>
                  <a:lnTo>
                    <a:pt x="198" y="366"/>
                  </a:lnTo>
                  <a:lnTo>
                    <a:pt x="196" y="345"/>
                  </a:lnTo>
                  <a:lnTo>
                    <a:pt x="188" y="320"/>
                  </a:lnTo>
                  <a:lnTo>
                    <a:pt x="181" y="286"/>
                  </a:lnTo>
                  <a:lnTo>
                    <a:pt x="174" y="264"/>
                  </a:lnTo>
                  <a:lnTo>
                    <a:pt x="166" y="236"/>
                  </a:lnTo>
                  <a:lnTo>
                    <a:pt x="164" y="211"/>
                  </a:lnTo>
                  <a:lnTo>
                    <a:pt x="164" y="185"/>
                  </a:lnTo>
                  <a:lnTo>
                    <a:pt x="166" y="161"/>
                  </a:lnTo>
                  <a:lnTo>
                    <a:pt x="174" y="135"/>
                  </a:lnTo>
                  <a:lnTo>
                    <a:pt x="183" y="111"/>
                  </a:lnTo>
                  <a:lnTo>
                    <a:pt x="198" y="92"/>
                  </a:lnTo>
                  <a:lnTo>
                    <a:pt x="218" y="70"/>
                  </a:lnTo>
                  <a:lnTo>
                    <a:pt x="237" y="54"/>
                  </a:lnTo>
                  <a:lnTo>
                    <a:pt x="257" y="37"/>
                  </a:lnTo>
                  <a:lnTo>
                    <a:pt x="279" y="24"/>
                  </a:lnTo>
                  <a:lnTo>
                    <a:pt x="305" y="13"/>
                  </a:lnTo>
                  <a:lnTo>
                    <a:pt x="335" y="6"/>
                  </a:lnTo>
                  <a:lnTo>
                    <a:pt x="366" y="2"/>
                  </a:lnTo>
                  <a:lnTo>
                    <a:pt x="392" y="0"/>
                  </a:lnTo>
                  <a:lnTo>
                    <a:pt x="420" y="0"/>
                  </a:lnTo>
                  <a:lnTo>
                    <a:pt x="445" y="2"/>
                  </a:lnTo>
                  <a:lnTo>
                    <a:pt x="466" y="6"/>
                  </a:lnTo>
                  <a:lnTo>
                    <a:pt x="490" y="13"/>
                  </a:lnTo>
                  <a:lnTo>
                    <a:pt x="514" y="20"/>
                  </a:lnTo>
                  <a:lnTo>
                    <a:pt x="532" y="31"/>
                  </a:lnTo>
                  <a:lnTo>
                    <a:pt x="553" y="46"/>
                  </a:lnTo>
                  <a:lnTo>
                    <a:pt x="571" y="65"/>
                  </a:lnTo>
                  <a:lnTo>
                    <a:pt x="590" y="85"/>
                  </a:lnTo>
                  <a:lnTo>
                    <a:pt x="606" y="105"/>
                  </a:lnTo>
                  <a:lnTo>
                    <a:pt x="619" y="128"/>
                  </a:lnTo>
                  <a:lnTo>
                    <a:pt x="628" y="155"/>
                  </a:lnTo>
                  <a:lnTo>
                    <a:pt x="636" y="187"/>
                  </a:lnTo>
                  <a:lnTo>
                    <a:pt x="636" y="216"/>
                  </a:lnTo>
                  <a:lnTo>
                    <a:pt x="628" y="246"/>
                  </a:lnTo>
                  <a:lnTo>
                    <a:pt x="621" y="275"/>
                  </a:lnTo>
                  <a:lnTo>
                    <a:pt x="614" y="305"/>
                  </a:lnTo>
                  <a:lnTo>
                    <a:pt x="604" y="338"/>
                  </a:lnTo>
                  <a:lnTo>
                    <a:pt x="599" y="364"/>
                  </a:lnTo>
                  <a:lnTo>
                    <a:pt x="599" y="379"/>
                  </a:lnTo>
                  <a:lnTo>
                    <a:pt x="603" y="392"/>
                  </a:lnTo>
                  <a:lnTo>
                    <a:pt x="608" y="406"/>
                  </a:lnTo>
                  <a:lnTo>
                    <a:pt x="961" y="406"/>
                  </a:lnTo>
                  <a:lnTo>
                    <a:pt x="954" y="475"/>
                  </a:lnTo>
                  <a:lnTo>
                    <a:pt x="952" y="515"/>
                  </a:lnTo>
                  <a:lnTo>
                    <a:pt x="954" y="549"/>
                  </a:lnTo>
                  <a:lnTo>
                    <a:pt x="956" y="580"/>
                  </a:lnTo>
                  <a:lnTo>
                    <a:pt x="959" y="613"/>
                  </a:lnTo>
                  <a:lnTo>
                    <a:pt x="965" y="646"/>
                  </a:lnTo>
                  <a:lnTo>
                    <a:pt x="976" y="669"/>
                  </a:lnTo>
                  <a:lnTo>
                    <a:pt x="989" y="687"/>
                  </a:lnTo>
                  <a:lnTo>
                    <a:pt x="1006" y="704"/>
                  </a:lnTo>
                  <a:lnTo>
                    <a:pt x="1028" y="717"/>
                  </a:lnTo>
                  <a:lnTo>
                    <a:pt x="1052" y="726"/>
                  </a:lnTo>
                  <a:lnTo>
                    <a:pt x="1076" y="730"/>
                  </a:lnTo>
                  <a:lnTo>
                    <a:pt x="1102" y="731"/>
                  </a:lnTo>
                  <a:lnTo>
                    <a:pt x="1131" y="731"/>
                  </a:lnTo>
                  <a:lnTo>
                    <a:pt x="1163" y="728"/>
                  </a:lnTo>
                  <a:lnTo>
                    <a:pt x="1185" y="726"/>
                  </a:lnTo>
                  <a:lnTo>
                    <a:pt x="1218" y="722"/>
                  </a:lnTo>
                  <a:lnTo>
                    <a:pt x="1251" y="719"/>
                  </a:lnTo>
                  <a:lnTo>
                    <a:pt x="1288" y="719"/>
                  </a:lnTo>
                  <a:lnTo>
                    <a:pt x="1320" y="722"/>
                  </a:lnTo>
                  <a:lnTo>
                    <a:pt x="1351" y="728"/>
                  </a:lnTo>
                  <a:lnTo>
                    <a:pt x="1383" y="739"/>
                  </a:lnTo>
                  <a:lnTo>
                    <a:pt x="1409" y="750"/>
                  </a:lnTo>
                  <a:lnTo>
                    <a:pt x="1434" y="768"/>
                  </a:lnTo>
                  <a:lnTo>
                    <a:pt x="1451" y="789"/>
                  </a:lnTo>
                  <a:lnTo>
                    <a:pt x="1466" y="813"/>
                  </a:lnTo>
                  <a:lnTo>
                    <a:pt x="1475" y="839"/>
                  </a:lnTo>
                  <a:lnTo>
                    <a:pt x="1479" y="864"/>
                  </a:lnTo>
                  <a:lnTo>
                    <a:pt x="1475" y="894"/>
                  </a:lnTo>
                  <a:lnTo>
                    <a:pt x="1473" y="923"/>
                  </a:lnTo>
                  <a:lnTo>
                    <a:pt x="1475" y="953"/>
                  </a:lnTo>
                  <a:lnTo>
                    <a:pt x="1479" y="979"/>
                  </a:lnTo>
                  <a:lnTo>
                    <a:pt x="1488" y="1003"/>
                  </a:lnTo>
                  <a:lnTo>
                    <a:pt x="1499" y="1027"/>
                  </a:lnTo>
                  <a:lnTo>
                    <a:pt x="1514" y="1044"/>
                  </a:lnTo>
                  <a:lnTo>
                    <a:pt x="1536" y="1060"/>
                  </a:lnTo>
                  <a:lnTo>
                    <a:pt x="1566" y="1071"/>
                  </a:lnTo>
                  <a:lnTo>
                    <a:pt x="1597" y="1080"/>
                  </a:lnTo>
                  <a:lnTo>
                    <a:pt x="1623" y="1088"/>
                  </a:lnTo>
                  <a:lnTo>
                    <a:pt x="1654" y="1095"/>
                  </a:lnTo>
                  <a:lnTo>
                    <a:pt x="1691" y="1103"/>
                  </a:lnTo>
                  <a:lnTo>
                    <a:pt x="1723" y="1108"/>
                  </a:lnTo>
                  <a:lnTo>
                    <a:pt x="1754" y="1117"/>
                  </a:lnTo>
                  <a:lnTo>
                    <a:pt x="1780" y="1127"/>
                  </a:lnTo>
                  <a:lnTo>
                    <a:pt x="1806" y="1138"/>
                  </a:lnTo>
                  <a:lnTo>
                    <a:pt x="1826" y="1153"/>
                  </a:lnTo>
                  <a:lnTo>
                    <a:pt x="1843" y="1167"/>
                  </a:lnTo>
                  <a:lnTo>
                    <a:pt x="1865" y="1191"/>
                  </a:lnTo>
                  <a:lnTo>
                    <a:pt x="1878" y="1213"/>
                  </a:lnTo>
                  <a:lnTo>
                    <a:pt x="1889" y="1237"/>
                  </a:lnTo>
                  <a:lnTo>
                    <a:pt x="1895" y="1271"/>
                  </a:lnTo>
                  <a:lnTo>
                    <a:pt x="1891" y="1302"/>
                  </a:lnTo>
                  <a:lnTo>
                    <a:pt x="1885" y="1330"/>
                  </a:lnTo>
                  <a:lnTo>
                    <a:pt x="1878" y="1365"/>
                  </a:lnTo>
                  <a:lnTo>
                    <a:pt x="1869" y="1404"/>
                  </a:lnTo>
                  <a:lnTo>
                    <a:pt x="1860" y="1439"/>
                  </a:lnTo>
                  <a:lnTo>
                    <a:pt x="1856" y="1468"/>
                  </a:lnTo>
                  <a:lnTo>
                    <a:pt x="1856" y="1492"/>
                  </a:lnTo>
                  <a:lnTo>
                    <a:pt x="1861" y="1527"/>
                  </a:lnTo>
                  <a:lnTo>
                    <a:pt x="1869" y="1557"/>
                  </a:lnTo>
                  <a:lnTo>
                    <a:pt x="1880" y="1579"/>
                  </a:lnTo>
                  <a:lnTo>
                    <a:pt x="1893" y="1601"/>
                  </a:lnTo>
                  <a:lnTo>
                    <a:pt x="1911" y="1625"/>
                  </a:lnTo>
                  <a:lnTo>
                    <a:pt x="1932" y="1649"/>
                  </a:lnTo>
                  <a:lnTo>
                    <a:pt x="1956" y="1670"/>
                  </a:lnTo>
                  <a:lnTo>
                    <a:pt x="1983" y="1686"/>
                  </a:lnTo>
                  <a:lnTo>
                    <a:pt x="2009" y="1695"/>
                  </a:lnTo>
                  <a:lnTo>
                    <a:pt x="2037" y="1703"/>
                  </a:lnTo>
                  <a:lnTo>
                    <a:pt x="2065" y="1707"/>
                  </a:lnTo>
                  <a:lnTo>
                    <a:pt x="2098" y="1708"/>
                  </a:lnTo>
                  <a:lnTo>
                    <a:pt x="2131" y="1707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828" y="2766"/>
              <a:ext cx="1570" cy="12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0000"/>
                  </a:solidFill>
                  <a:latin typeface="Constantia" pitchFamily="18" charset="0"/>
                </a:rPr>
                <a:t>Hospitals,</a:t>
              </a:r>
            </a:p>
            <a:p>
              <a:pPr algn="ctr"/>
              <a:r>
                <a:rPr lang="en-US" sz="3200" b="1" dirty="0">
                  <a:solidFill>
                    <a:srgbClr val="000000"/>
                  </a:solidFill>
                  <a:latin typeface="Constantia" pitchFamily="18" charset="0"/>
                </a:rPr>
                <a:t>Counseling,</a:t>
              </a:r>
            </a:p>
            <a:p>
              <a:pPr algn="ctr"/>
              <a:r>
                <a:rPr lang="en-US" sz="3200" b="1" dirty="0">
                  <a:solidFill>
                    <a:srgbClr val="000000"/>
                  </a:solidFill>
                  <a:latin typeface="Constantia" pitchFamily="18" charset="0"/>
                </a:rPr>
                <a:t>Clinics, etc.</a:t>
              </a:r>
            </a:p>
            <a:p>
              <a:pPr algn="ctr"/>
              <a:r>
                <a:rPr lang="en-US" sz="3200" b="1" dirty="0">
                  <a:solidFill>
                    <a:srgbClr val="000000"/>
                  </a:solidFill>
                  <a:latin typeface="Constantia" pitchFamily="18" charset="0"/>
                </a:rPr>
                <a:t>22.3%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4622801" y="3871978"/>
            <a:ext cx="3484563" cy="2757487"/>
            <a:chOff x="2912" y="2405"/>
            <a:chExt cx="2195" cy="1737"/>
          </a:xfrm>
        </p:grpSpPr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2912" y="2405"/>
              <a:ext cx="2142" cy="1737"/>
            </a:xfrm>
            <a:custGeom>
              <a:avLst/>
              <a:gdLst>
                <a:gd name="T0" fmla="*/ 0 w 2142"/>
                <a:gd name="T1" fmla="*/ 1736 h 1737"/>
                <a:gd name="T2" fmla="*/ 2139 w 2142"/>
                <a:gd name="T3" fmla="*/ 0 h 1737"/>
                <a:gd name="T4" fmla="*/ 1939 w 2142"/>
                <a:gd name="T5" fmla="*/ 33 h 1737"/>
                <a:gd name="T6" fmla="*/ 1945 w 2142"/>
                <a:gd name="T7" fmla="*/ 91 h 1737"/>
                <a:gd name="T8" fmla="*/ 1967 w 2142"/>
                <a:gd name="T9" fmla="*/ 168 h 1737"/>
                <a:gd name="T10" fmla="*/ 1973 w 2142"/>
                <a:gd name="T11" fmla="*/ 231 h 1737"/>
                <a:gd name="T12" fmla="*/ 1960 w 2142"/>
                <a:gd name="T13" fmla="*/ 296 h 1737"/>
                <a:gd name="T14" fmla="*/ 1915 w 2142"/>
                <a:gd name="T15" fmla="*/ 351 h 1737"/>
                <a:gd name="T16" fmla="*/ 1860 w 2142"/>
                <a:gd name="T17" fmla="*/ 392 h 1737"/>
                <a:gd name="T18" fmla="*/ 1793 w 2142"/>
                <a:gd name="T19" fmla="*/ 412 h 1737"/>
                <a:gd name="T20" fmla="*/ 1697 w 2142"/>
                <a:gd name="T21" fmla="*/ 410 h 1737"/>
                <a:gd name="T22" fmla="*/ 1634 w 2142"/>
                <a:gd name="T23" fmla="*/ 397 h 1737"/>
                <a:gd name="T24" fmla="*/ 1572 w 2142"/>
                <a:gd name="T25" fmla="*/ 353 h 1737"/>
                <a:gd name="T26" fmla="*/ 1529 w 2142"/>
                <a:gd name="T27" fmla="*/ 299 h 1737"/>
                <a:gd name="T28" fmla="*/ 1511 w 2142"/>
                <a:gd name="T29" fmla="*/ 242 h 1737"/>
                <a:gd name="T30" fmla="*/ 1514 w 2142"/>
                <a:gd name="T31" fmla="*/ 179 h 1737"/>
                <a:gd name="T32" fmla="*/ 1529 w 2142"/>
                <a:gd name="T33" fmla="*/ 122 h 1737"/>
                <a:gd name="T34" fmla="*/ 1544 w 2142"/>
                <a:gd name="T35" fmla="*/ 63 h 1737"/>
                <a:gd name="T36" fmla="*/ 1536 w 2142"/>
                <a:gd name="T37" fmla="*/ 8 h 1737"/>
                <a:gd name="T38" fmla="*/ 1181 w 2142"/>
                <a:gd name="T39" fmla="*/ 69 h 1737"/>
                <a:gd name="T40" fmla="*/ 1176 w 2142"/>
                <a:gd name="T41" fmla="*/ 146 h 1737"/>
                <a:gd name="T42" fmla="*/ 1172 w 2142"/>
                <a:gd name="T43" fmla="*/ 211 h 1737"/>
                <a:gd name="T44" fmla="*/ 1156 w 2142"/>
                <a:gd name="T45" fmla="*/ 266 h 1737"/>
                <a:gd name="T46" fmla="*/ 1124 w 2142"/>
                <a:gd name="T47" fmla="*/ 303 h 1737"/>
                <a:gd name="T48" fmla="*/ 1080 w 2142"/>
                <a:gd name="T49" fmla="*/ 323 h 1737"/>
                <a:gd name="T50" fmla="*/ 1030 w 2142"/>
                <a:gd name="T51" fmla="*/ 329 h 1737"/>
                <a:gd name="T52" fmla="*/ 969 w 2142"/>
                <a:gd name="T53" fmla="*/ 325 h 1737"/>
                <a:gd name="T54" fmla="*/ 913 w 2142"/>
                <a:gd name="T55" fmla="*/ 322 h 1737"/>
                <a:gd name="T56" fmla="*/ 843 w 2142"/>
                <a:gd name="T57" fmla="*/ 318 h 1737"/>
                <a:gd name="T58" fmla="*/ 780 w 2142"/>
                <a:gd name="T59" fmla="*/ 325 h 1737"/>
                <a:gd name="T60" fmla="*/ 723 w 2142"/>
                <a:gd name="T61" fmla="*/ 347 h 1737"/>
                <a:gd name="T62" fmla="*/ 681 w 2142"/>
                <a:gd name="T63" fmla="*/ 386 h 1737"/>
                <a:gd name="T64" fmla="*/ 657 w 2142"/>
                <a:gd name="T65" fmla="*/ 434 h 1737"/>
                <a:gd name="T66" fmla="*/ 657 w 2142"/>
                <a:gd name="T67" fmla="*/ 490 h 1737"/>
                <a:gd name="T68" fmla="*/ 657 w 2142"/>
                <a:gd name="T69" fmla="*/ 551 h 1737"/>
                <a:gd name="T70" fmla="*/ 644 w 2142"/>
                <a:gd name="T71" fmla="*/ 600 h 1737"/>
                <a:gd name="T72" fmla="*/ 618 w 2142"/>
                <a:gd name="T73" fmla="*/ 641 h 1737"/>
                <a:gd name="T74" fmla="*/ 564 w 2142"/>
                <a:gd name="T75" fmla="*/ 669 h 1737"/>
                <a:gd name="T76" fmla="*/ 507 w 2142"/>
                <a:gd name="T77" fmla="*/ 685 h 1737"/>
                <a:gd name="T78" fmla="*/ 438 w 2142"/>
                <a:gd name="T79" fmla="*/ 700 h 1737"/>
                <a:gd name="T80" fmla="*/ 377 w 2142"/>
                <a:gd name="T81" fmla="*/ 715 h 1737"/>
                <a:gd name="T82" fmla="*/ 326 w 2142"/>
                <a:gd name="T83" fmla="*/ 735 h 1737"/>
                <a:gd name="T84" fmla="*/ 287 w 2142"/>
                <a:gd name="T85" fmla="*/ 765 h 1737"/>
                <a:gd name="T86" fmla="*/ 254 w 2142"/>
                <a:gd name="T87" fmla="*/ 811 h 1737"/>
                <a:gd name="T88" fmla="*/ 237 w 2142"/>
                <a:gd name="T89" fmla="*/ 868 h 1737"/>
                <a:gd name="T90" fmla="*/ 244 w 2142"/>
                <a:gd name="T91" fmla="*/ 927 h 1737"/>
                <a:gd name="T92" fmla="*/ 263 w 2142"/>
                <a:gd name="T93" fmla="*/ 1001 h 1737"/>
                <a:gd name="T94" fmla="*/ 274 w 2142"/>
                <a:gd name="T95" fmla="*/ 1064 h 1737"/>
                <a:gd name="T96" fmla="*/ 270 w 2142"/>
                <a:gd name="T97" fmla="*/ 1125 h 1737"/>
                <a:gd name="T98" fmla="*/ 254 w 2142"/>
                <a:gd name="T99" fmla="*/ 1180 h 1737"/>
                <a:gd name="T100" fmla="*/ 228 w 2142"/>
                <a:gd name="T101" fmla="*/ 1236 h 1737"/>
                <a:gd name="T102" fmla="*/ 185 w 2142"/>
                <a:gd name="T103" fmla="*/ 1297 h 1737"/>
                <a:gd name="T104" fmla="*/ 143 w 2142"/>
                <a:gd name="T105" fmla="*/ 1335 h 1737"/>
                <a:gd name="T106" fmla="*/ 98 w 2142"/>
                <a:gd name="T107" fmla="*/ 1359 h 1737"/>
                <a:gd name="T108" fmla="*/ 32 w 2142"/>
                <a:gd name="T109" fmla="*/ 1372 h 17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42"/>
                <a:gd name="T166" fmla="*/ 0 h 1737"/>
                <a:gd name="T167" fmla="*/ 2142 w 2142"/>
                <a:gd name="T168" fmla="*/ 1737 h 17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42" h="1737">
                  <a:moveTo>
                    <a:pt x="0" y="1372"/>
                  </a:moveTo>
                  <a:lnTo>
                    <a:pt x="0" y="1736"/>
                  </a:lnTo>
                  <a:lnTo>
                    <a:pt x="2141" y="1736"/>
                  </a:lnTo>
                  <a:lnTo>
                    <a:pt x="2139" y="0"/>
                  </a:lnTo>
                  <a:lnTo>
                    <a:pt x="1949" y="0"/>
                  </a:lnTo>
                  <a:lnTo>
                    <a:pt x="1939" y="33"/>
                  </a:lnTo>
                  <a:lnTo>
                    <a:pt x="1939" y="57"/>
                  </a:lnTo>
                  <a:lnTo>
                    <a:pt x="1945" y="91"/>
                  </a:lnTo>
                  <a:lnTo>
                    <a:pt x="1956" y="126"/>
                  </a:lnTo>
                  <a:lnTo>
                    <a:pt x="1967" y="168"/>
                  </a:lnTo>
                  <a:lnTo>
                    <a:pt x="1973" y="202"/>
                  </a:lnTo>
                  <a:lnTo>
                    <a:pt x="1973" y="231"/>
                  </a:lnTo>
                  <a:lnTo>
                    <a:pt x="1969" y="264"/>
                  </a:lnTo>
                  <a:lnTo>
                    <a:pt x="1960" y="296"/>
                  </a:lnTo>
                  <a:lnTo>
                    <a:pt x="1939" y="325"/>
                  </a:lnTo>
                  <a:lnTo>
                    <a:pt x="1915" y="351"/>
                  </a:lnTo>
                  <a:lnTo>
                    <a:pt x="1889" y="375"/>
                  </a:lnTo>
                  <a:lnTo>
                    <a:pt x="1860" y="392"/>
                  </a:lnTo>
                  <a:lnTo>
                    <a:pt x="1825" y="405"/>
                  </a:lnTo>
                  <a:lnTo>
                    <a:pt x="1793" y="412"/>
                  </a:lnTo>
                  <a:lnTo>
                    <a:pt x="1749" y="414"/>
                  </a:lnTo>
                  <a:lnTo>
                    <a:pt x="1697" y="410"/>
                  </a:lnTo>
                  <a:lnTo>
                    <a:pt x="1664" y="405"/>
                  </a:lnTo>
                  <a:lnTo>
                    <a:pt x="1634" y="397"/>
                  </a:lnTo>
                  <a:lnTo>
                    <a:pt x="1607" y="381"/>
                  </a:lnTo>
                  <a:lnTo>
                    <a:pt x="1572" y="353"/>
                  </a:lnTo>
                  <a:lnTo>
                    <a:pt x="1549" y="327"/>
                  </a:lnTo>
                  <a:lnTo>
                    <a:pt x="1529" y="299"/>
                  </a:lnTo>
                  <a:lnTo>
                    <a:pt x="1518" y="270"/>
                  </a:lnTo>
                  <a:lnTo>
                    <a:pt x="1511" y="242"/>
                  </a:lnTo>
                  <a:lnTo>
                    <a:pt x="1511" y="211"/>
                  </a:lnTo>
                  <a:lnTo>
                    <a:pt x="1514" y="179"/>
                  </a:lnTo>
                  <a:lnTo>
                    <a:pt x="1522" y="150"/>
                  </a:lnTo>
                  <a:lnTo>
                    <a:pt x="1529" y="122"/>
                  </a:lnTo>
                  <a:lnTo>
                    <a:pt x="1538" y="93"/>
                  </a:lnTo>
                  <a:lnTo>
                    <a:pt x="1544" y="63"/>
                  </a:lnTo>
                  <a:lnTo>
                    <a:pt x="1544" y="37"/>
                  </a:lnTo>
                  <a:lnTo>
                    <a:pt x="1536" y="8"/>
                  </a:lnTo>
                  <a:lnTo>
                    <a:pt x="1178" y="8"/>
                  </a:lnTo>
                  <a:lnTo>
                    <a:pt x="1181" y="69"/>
                  </a:lnTo>
                  <a:lnTo>
                    <a:pt x="1178" y="111"/>
                  </a:lnTo>
                  <a:lnTo>
                    <a:pt x="1176" y="146"/>
                  </a:lnTo>
                  <a:lnTo>
                    <a:pt x="1176" y="178"/>
                  </a:lnTo>
                  <a:lnTo>
                    <a:pt x="1172" y="211"/>
                  </a:lnTo>
                  <a:lnTo>
                    <a:pt x="1165" y="244"/>
                  </a:lnTo>
                  <a:lnTo>
                    <a:pt x="1156" y="266"/>
                  </a:lnTo>
                  <a:lnTo>
                    <a:pt x="1143" y="286"/>
                  </a:lnTo>
                  <a:lnTo>
                    <a:pt x="1124" y="303"/>
                  </a:lnTo>
                  <a:lnTo>
                    <a:pt x="1104" y="316"/>
                  </a:lnTo>
                  <a:lnTo>
                    <a:pt x="1080" y="323"/>
                  </a:lnTo>
                  <a:lnTo>
                    <a:pt x="1054" y="327"/>
                  </a:lnTo>
                  <a:lnTo>
                    <a:pt x="1030" y="329"/>
                  </a:lnTo>
                  <a:lnTo>
                    <a:pt x="998" y="329"/>
                  </a:lnTo>
                  <a:lnTo>
                    <a:pt x="969" y="325"/>
                  </a:lnTo>
                  <a:lnTo>
                    <a:pt x="945" y="323"/>
                  </a:lnTo>
                  <a:lnTo>
                    <a:pt x="913" y="322"/>
                  </a:lnTo>
                  <a:lnTo>
                    <a:pt x="880" y="318"/>
                  </a:lnTo>
                  <a:lnTo>
                    <a:pt x="843" y="318"/>
                  </a:lnTo>
                  <a:lnTo>
                    <a:pt x="812" y="322"/>
                  </a:lnTo>
                  <a:lnTo>
                    <a:pt x="780" y="325"/>
                  </a:lnTo>
                  <a:lnTo>
                    <a:pt x="747" y="334"/>
                  </a:lnTo>
                  <a:lnTo>
                    <a:pt x="723" y="347"/>
                  </a:lnTo>
                  <a:lnTo>
                    <a:pt x="697" y="364"/>
                  </a:lnTo>
                  <a:lnTo>
                    <a:pt x="681" y="386"/>
                  </a:lnTo>
                  <a:lnTo>
                    <a:pt x="664" y="410"/>
                  </a:lnTo>
                  <a:lnTo>
                    <a:pt x="657" y="434"/>
                  </a:lnTo>
                  <a:lnTo>
                    <a:pt x="653" y="462"/>
                  </a:lnTo>
                  <a:lnTo>
                    <a:pt x="657" y="490"/>
                  </a:lnTo>
                  <a:lnTo>
                    <a:pt x="658" y="519"/>
                  </a:lnTo>
                  <a:lnTo>
                    <a:pt x="657" y="551"/>
                  </a:lnTo>
                  <a:lnTo>
                    <a:pt x="651" y="575"/>
                  </a:lnTo>
                  <a:lnTo>
                    <a:pt x="644" y="600"/>
                  </a:lnTo>
                  <a:lnTo>
                    <a:pt x="632" y="624"/>
                  </a:lnTo>
                  <a:lnTo>
                    <a:pt x="618" y="641"/>
                  </a:lnTo>
                  <a:lnTo>
                    <a:pt x="594" y="658"/>
                  </a:lnTo>
                  <a:lnTo>
                    <a:pt x="564" y="669"/>
                  </a:lnTo>
                  <a:lnTo>
                    <a:pt x="535" y="678"/>
                  </a:lnTo>
                  <a:lnTo>
                    <a:pt x="507" y="685"/>
                  </a:lnTo>
                  <a:lnTo>
                    <a:pt x="477" y="693"/>
                  </a:lnTo>
                  <a:lnTo>
                    <a:pt x="438" y="700"/>
                  </a:lnTo>
                  <a:lnTo>
                    <a:pt x="409" y="706"/>
                  </a:lnTo>
                  <a:lnTo>
                    <a:pt x="377" y="715"/>
                  </a:lnTo>
                  <a:lnTo>
                    <a:pt x="352" y="724"/>
                  </a:lnTo>
                  <a:lnTo>
                    <a:pt x="326" y="735"/>
                  </a:lnTo>
                  <a:lnTo>
                    <a:pt x="305" y="750"/>
                  </a:lnTo>
                  <a:lnTo>
                    <a:pt x="287" y="765"/>
                  </a:lnTo>
                  <a:lnTo>
                    <a:pt x="266" y="789"/>
                  </a:lnTo>
                  <a:lnTo>
                    <a:pt x="254" y="811"/>
                  </a:lnTo>
                  <a:lnTo>
                    <a:pt x="242" y="837"/>
                  </a:lnTo>
                  <a:lnTo>
                    <a:pt x="237" y="868"/>
                  </a:lnTo>
                  <a:lnTo>
                    <a:pt x="241" y="898"/>
                  </a:lnTo>
                  <a:lnTo>
                    <a:pt x="244" y="927"/>
                  </a:lnTo>
                  <a:lnTo>
                    <a:pt x="254" y="962"/>
                  </a:lnTo>
                  <a:lnTo>
                    <a:pt x="263" y="1001"/>
                  </a:lnTo>
                  <a:lnTo>
                    <a:pt x="270" y="1036"/>
                  </a:lnTo>
                  <a:lnTo>
                    <a:pt x="274" y="1064"/>
                  </a:lnTo>
                  <a:lnTo>
                    <a:pt x="274" y="1090"/>
                  </a:lnTo>
                  <a:lnTo>
                    <a:pt x="270" y="1125"/>
                  </a:lnTo>
                  <a:lnTo>
                    <a:pt x="261" y="1154"/>
                  </a:lnTo>
                  <a:lnTo>
                    <a:pt x="254" y="1180"/>
                  </a:lnTo>
                  <a:lnTo>
                    <a:pt x="242" y="1204"/>
                  </a:lnTo>
                  <a:lnTo>
                    <a:pt x="228" y="1236"/>
                  </a:lnTo>
                  <a:lnTo>
                    <a:pt x="207" y="1271"/>
                  </a:lnTo>
                  <a:lnTo>
                    <a:pt x="185" y="1297"/>
                  </a:lnTo>
                  <a:lnTo>
                    <a:pt x="163" y="1317"/>
                  </a:lnTo>
                  <a:lnTo>
                    <a:pt x="143" y="1335"/>
                  </a:lnTo>
                  <a:lnTo>
                    <a:pt x="120" y="1350"/>
                  </a:lnTo>
                  <a:lnTo>
                    <a:pt x="98" y="1359"/>
                  </a:lnTo>
                  <a:lnTo>
                    <a:pt x="67" y="1367"/>
                  </a:lnTo>
                  <a:lnTo>
                    <a:pt x="32" y="1372"/>
                  </a:lnTo>
                  <a:lnTo>
                    <a:pt x="0" y="1372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118" y="2805"/>
              <a:ext cx="1989" cy="12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0000"/>
                  </a:solidFill>
                  <a:latin typeface="Constantia" pitchFamily="18" charset="0"/>
                </a:rPr>
                <a:t>Business,</a:t>
              </a:r>
            </a:p>
            <a:p>
              <a:pPr algn="ctr"/>
              <a:r>
                <a:rPr lang="en-US" sz="3200" b="1" dirty="0">
                  <a:solidFill>
                    <a:srgbClr val="000000"/>
                  </a:solidFill>
                  <a:latin typeface="Constantia" pitchFamily="18" charset="0"/>
                </a:rPr>
                <a:t>Government or</a:t>
              </a:r>
            </a:p>
            <a:p>
              <a:pPr algn="ctr"/>
              <a:r>
                <a:rPr lang="en-US" sz="3200" b="1" dirty="0">
                  <a:solidFill>
                    <a:srgbClr val="000000"/>
                  </a:solidFill>
                  <a:latin typeface="Constantia" pitchFamily="18" charset="0"/>
                </a:rPr>
                <a:t>Consulting</a:t>
              </a:r>
            </a:p>
            <a:p>
              <a:pPr algn="ctr"/>
              <a:r>
                <a:rPr lang="en-US" sz="3200" b="1" dirty="0">
                  <a:solidFill>
                    <a:srgbClr val="000000"/>
                  </a:solidFill>
                  <a:latin typeface="Constantia" pitchFamily="18" charset="0"/>
                </a:rPr>
                <a:t>12.1%</a:t>
              </a:r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2740025" y="1928878"/>
            <a:ext cx="3768725" cy="4125912"/>
            <a:chOff x="1726" y="1181"/>
            <a:chExt cx="2374" cy="2599"/>
          </a:xfrm>
        </p:grpSpPr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726" y="1181"/>
              <a:ext cx="2374" cy="2599"/>
            </a:xfrm>
            <a:custGeom>
              <a:avLst/>
              <a:gdLst>
                <a:gd name="T0" fmla="*/ 953 w 2374"/>
                <a:gd name="T1" fmla="*/ 413 h 2599"/>
                <a:gd name="T2" fmla="*/ 920 w 2374"/>
                <a:gd name="T3" fmla="*/ 197 h 2599"/>
                <a:gd name="T4" fmla="*/ 1037 w 2374"/>
                <a:gd name="T5" fmla="*/ 24 h 2599"/>
                <a:gd name="T6" fmla="*/ 1303 w 2374"/>
                <a:gd name="T7" fmla="*/ 5 h 2599"/>
                <a:gd name="T8" fmla="*/ 1434 w 2374"/>
                <a:gd name="T9" fmla="*/ 107 h 2599"/>
                <a:gd name="T10" fmla="*/ 1464 w 2374"/>
                <a:gd name="T11" fmla="*/ 284 h 2599"/>
                <a:gd name="T12" fmla="*/ 1438 w 2374"/>
                <a:gd name="T13" fmla="*/ 474 h 2599"/>
                <a:gd name="T14" fmla="*/ 1567 w 2374"/>
                <a:gd name="T15" fmla="*/ 587 h 2599"/>
                <a:gd name="T16" fmla="*/ 1763 w 2374"/>
                <a:gd name="T17" fmla="*/ 635 h 2599"/>
                <a:gd name="T18" fmla="*/ 1844 w 2374"/>
                <a:gd name="T19" fmla="*/ 724 h 2599"/>
                <a:gd name="T20" fmla="*/ 1848 w 2374"/>
                <a:gd name="T21" fmla="*/ 849 h 2599"/>
                <a:gd name="T22" fmla="*/ 1924 w 2374"/>
                <a:gd name="T23" fmla="*/ 962 h 2599"/>
                <a:gd name="T24" fmla="*/ 2079 w 2374"/>
                <a:gd name="T25" fmla="*/ 984 h 2599"/>
                <a:gd name="T26" fmla="*/ 2247 w 2374"/>
                <a:gd name="T27" fmla="*/ 975 h 2599"/>
                <a:gd name="T28" fmla="*/ 2347 w 2374"/>
                <a:gd name="T29" fmla="*/ 1030 h 2599"/>
                <a:gd name="T30" fmla="*/ 2371 w 2374"/>
                <a:gd name="T31" fmla="*/ 1228 h 2599"/>
                <a:gd name="T32" fmla="*/ 2347 w 2374"/>
                <a:gd name="T33" fmla="*/ 1492 h 2599"/>
                <a:gd name="T34" fmla="*/ 2245 w 2374"/>
                <a:gd name="T35" fmla="*/ 1555 h 2599"/>
                <a:gd name="T36" fmla="*/ 2062 w 2374"/>
                <a:gd name="T37" fmla="*/ 1546 h 2599"/>
                <a:gd name="T38" fmla="*/ 1928 w 2374"/>
                <a:gd name="T39" fmla="*/ 1566 h 2599"/>
                <a:gd name="T40" fmla="*/ 1852 w 2374"/>
                <a:gd name="T41" fmla="*/ 1643 h 2599"/>
                <a:gd name="T42" fmla="*/ 1844 w 2374"/>
                <a:gd name="T43" fmla="*/ 1793 h 2599"/>
                <a:gd name="T44" fmla="*/ 1757 w 2374"/>
                <a:gd name="T45" fmla="*/ 1896 h 2599"/>
                <a:gd name="T46" fmla="*/ 1600 w 2374"/>
                <a:gd name="T47" fmla="*/ 1932 h 2599"/>
                <a:gd name="T48" fmla="*/ 1464 w 2374"/>
                <a:gd name="T49" fmla="*/ 2004 h 2599"/>
                <a:gd name="T50" fmla="*/ 1434 w 2374"/>
                <a:gd name="T51" fmla="*/ 2149 h 2599"/>
                <a:gd name="T52" fmla="*/ 1464 w 2374"/>
                <a:gd name="T53" fmla="*/ 2329 h 2599"/>
                <a:gd name="T54" fmla="*/ 1399 w 2374"/>
                <a:gd name="T55" fmla="*/ 2499 h 2599"/>
                <a:gd name="T56" fmla="*/ 1284 w 2374"/>
                <a:gd name="T57" fmla="*/ 2587 h 2599"/>
                <a:gd name="T58" fmla="*/ 1107 w 2374"/>
                <a:gd name="T59" fmla="*/ 2596 h 2599"/>
                <a:gd name="T60" fmla="*/ 974 w 2374"/>
                <a:gd name="T61" fmla="*/ 2530 h 2599"/>
                <a:gd name="T62" fmla="*/ 911 w 2374"/>
                <a:gd name="T63" fmla="*/ 2402 h 2599"/>
                <a:gd name="T64" fmla="*/ 927 w 2374"/>
                <a:gd name="T65" fmla="*/ 2253 h 2599"/>
                <a:gd name="T66" fmla="*/ 937 w 2374"/>
                <a:gd name="T67" fmla="*/ 2118 h 2599"/>
                <a:gd name="T68" fmla="*/ 848 w 2374"/>
                <a:gd name="T69" fmla="*/ 2022 h 2599"/>
                <a:gd name="T70" fmla="*/ 702 w 2374"/>
                <a:gd name="T71" fmla="*/ 1985 h 2599"/>
                <a:gd name="T72" fmla="*/ 561 w 2374"/>
                <a:gd name="T73" fmla="*/ 1930 h 2599"/>
                <a:gd name="T74" fmla="*/ 525 w 2374"/>
                <a:gd name="T75" fmla="*/ 1780 h 2599"/>
                <a:gd name="T76" fmla="*/ 482 w 2374"/>
                <a:gd name="T77" fmla="*/ 1656 h 2599"/>
                <a:gd name="T78" fmla="*/ 342 w 2374"/>
                <a:gd name="T79" fmla="*/ 1610 h 2599"/>
                <a:gd name="T80" fmla="*/ 199 w 2374"/>
                <a:gd name="T81" fmla="*/ 1623 h 2599"/>
                <a:gd name="T82" fmla="*/ 46 w 2374"/>
                <a:gd name="T83" fmla="*/ 1584 h 2599"/>
                <a:gd name="T84" fmla="*/ 1 w 2374"/>
                <a:gd name="T85" fmla="*/ 1411 h 2599"/>
                <a:gd name="T86" fmla="*/ 11 w 2374"/>
                <a:gd name="T87" fmla="*/ 1161 h 2599"/>
                <a:gd name="T88" fmla="*/ 57 w 2374"/>
                <a:gd name="T89" fmla="*/ 1012 h 2599"/>
                <a:gd name="T90" fmla="*/ 175 w 2374"/>
                <a:gd name="T91" fmla="*/ 973 h 2599"/>
                <a:gd name="T92" fmla="*/ 351 w 2374"/>
                <a:gd name="T93" fmla="*/ 986 h 2599"/>
                <a:gd name="T94" fmla="*/ 506 w 2374"/>
                <a:gd name="T95" fmla="*/ 927 h 2599"/>
                <a:gd name="T96" fmla="*/ 534 w 2374"/>
                <a:gd name="T97" fmla="*/ 788 h 2599"/>
                <a:gd name="T98" fmla="*/ 591 w 2374"/>
                <a:gd name="T99" fmla="*/ 652 h 2599"/>
                <a:gd name="T100" fmla="*/ 756 w 2374"/>
                <a:gd name="T101" fmla="*/ 604 h 25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74"/>
                <a:gd name="T154" fmla="*/ 0 h 2599"/>
                <a:gd name="T155" fmla="*/ 2374 w 2374"/>
                <a:gd name="T156" fmla="*/ 2599 h 25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74" h="2599">
                  <a:moveTo>
                    <a:pt x="903" y="543"/>
                  </a:moveTo>
                  <a:lnTo>
                    <a:pt x="927" y="513"/>
                  </a:lnTo>
                  <a:lnTo>
                    <a:pt x="944" y="485"/>
                  </a:lnTo>
                  <a:lnTo>
                    <a:pt x="953" y="454"/>
                  </a:lnTo>
                  <a:lnTo>
                    <a:pt x="953" y="413"/>
                  </a:lnTo>
                  <a:lnTo>
                    <a:pt x="942" y="367"/>
                  </a:lnTo>
                  <a:lnTo>
                    <a:pt x="933" y="329"/>
                  </a:lnTo>
                  <a:lnTo>
                    <a:pt x="920" y="280"/>
                  </a:lnTo>
                  <a:lnTo>
                    <a:pt x="915" y="229"/>
                  </a:lnTo>
                  <a:lnTo>
                    <a:pt x="920" y="197"/>
                  </a:lnTo>
                  <a:lnTo>
                    <a:pt x="929" y="159"/>
                  </a:lnTo>
                  <a:lnTo>
                    <a:pt x="948" y="118"/>
                  </a:lnTo>
                  <a:lnTo>
                    <a:pt x="974" y="79"/>
                  </a:lnTo>
                  <a:lnTo>
                    <a:pt x="1007" y="48"/>
                  </a:lnTo>
                  <a:lnTo>
                    <a:pt x="1037" y="24"/>
                  </a:lnTo>
                  <a:lnTo>
                    <a:pt x="1077" y="9"/>
                  </a:lnTo>
                  <a:lnTo>
                    <a:pt x="1125" y="2"/>
                  </a:lnTo>
                  <a:lnTo>
                    <a:pt x="1177" y="0"/>
                  </a:lnTo>
                  <a:lnTo>
                    <a:pt x="1247" y="0"/>
                  </a:lnTo>
                  <a:lnTo>
                    <a:pt x="1303" y="5"/>
                  </a:lnTo>
                  <a:lnTo>
                    <a:pt x="1334" y="16"/>
                  </a:lnTo>
                  <a:lnTo>
                    <a:pt x="1358" y="31"/>
                  </a:lnTo>
                  <a:lnTo>
                    <a:pt x="1384" y="48"/>
                  </a:lnTo>
                  <a:lnTo>
                    <a:pt x="1410" y="74"/>
                  </a:lnTo>
                  <a:lnTo>
                    <a:pt x="1434" y="107"/>
                  </a:lnTo>
                  <a:lnTo>
                    <a:pt x="1452" y="136"/>
                  </a:lnTo>
                  <a:lnTo>
                    <a:pt x="1462" y="162"/>
                  </a:lnTo>
                  <a:lnTo>
                    <a:pt x="1469" y="207"/>
                  </a:lnTo>
                  <a:lnTo>
                    <a:pt x="1469" y="245"/>
                  </a:lnTo>
                  <a:lnTo>
                    <a:pt x="1464" y="284"/>
                  </a:lnTo>
                  <a:lnTo>
                    <a:pt x="1456" y="314"/>
                  </a:lnTo>
                  <a:lnTo>
                    <a:pt x="1447" y="362"/>
                  </a:lnTo>
                  <a:lnTo>
                    <a:pt x="1434" y="412"/>
                  </a:lnTo>
                  <a:lnTo>
                    <a:pt x="1428" y="443"/>
                  </a:lnTo>
                  <a:lnTo>
                    <a:pt x="1438" y="474"/>
                  </a:lnTo>
                  <a:lnTo>
                    <a:pt x="1449" y="497"/>
                  </a:lnTo>
                  <a:lnTo>
                    <a:pt x="1469" y="526"/>
                  </a:lnTo>
                  <a:lnTo>
                    <a:pt x="1499" y="550"/>
                  </a:lnTo>
                  <a:lnTo>
                    <a:pt x="1526" y="570"/>
                  </a:lnTo>
                  <a:lnTo>
                    <a:pt x="1567" y="587"/>
                  </a:lnTo>
                  <a:lnTo>
                    <a:pt x="1608" y="598"/>
                  </a:lnTo>
                  <a:lnTo>
                    <a:pt x="1647" y="607"/>
                  </a:lnTo>
                  <a:lnTo>
                    <a:pt x="1687" y="613"/>
                  </a:lnTo>
                  <a:lnTo>
                    <a:pt x="1730" y="624"/>
                  </a:lnTo>
                  <a:lnTo>
                    <a:pt x="1763" y="635"/>
                  </a:lnTo>
                  <a:lnTo>
                    <a:pt x="1789" y="648"/>
                  </a:lnTo>
                  <a:lnTo>
                    <a:pt x="1809" y="663"/>
                  </a:lnTo>
                  <a:lnTo>
                    <a:pt x="1824" y="679"/>
                  </a:lnTo>
                  <a:lnTo>
                    <a:pt x="1835" y="700"/>
                  </a:lnTo>
                  <a:lnTo>
                    <a:pt x="1844" y="724"/>
                  </a:lnTo>
                  <a:lnTo>
                    <a:pt x="1848" y="746"/>
                  </a:lnTo>
                  <a:lnTo>
                    <a:pt x="1852" y="766"/>
                  </a:lnTo>
                  <a:lnTo>
                    <a:pt x="1852" y="794"/>
                  </a:lnTo>
                  <a:lnTo>
                    <a:pt x="1848" y="825"/>
                  </a:lnTo>
                  <a:lnTo>
                    <a:pt x="1848" y="849"/>
                  </a:lnTo>
                  <a:lnTo>
                    <a:pt x="1854" y="879"/>
                  </a:lnTo>
                  <a:lnTo>
                    <a:pt x="1867" y="905"/>
                  </a:lnTo>
                  <a:lnTo>
                    <a:pt x="1881" y="927"/>
                  </a:lnTo>
                  <a:lnTo>
                    <a:pt x="1900" y="943"/>
                  </a:lnTo>
                  <a:lnTo>
                    <a:pt x="1924" y="962"/>
                  </a:lnTo>
                  <a:lnTo>
                    <a:pt x="1948" y="973"/>
                  </a:lnTo>
                  <a:lnTo>
                    <a:pt x="1985" y="980"/>
                  </a:lnTo>
                  <a:lnTo>
                    <a:pt x="2016" y="984"/>
                  </a:lnTo>
                  <a:lnTo>
                    <a:pt x="2046" y="986"/>
                  </a:lnTo>
                  <a:lnTo>
                    <a:pt x="2079" y="984"/>
                  </a:lnTo>
                  <a:lnTo>
                    <a:pt x="2120" y="980"/>
                  </a:lnTo>
                  <a:lnTo>
                    <a:pt x="2151" y="979"/>
                  </a:lnTo>
                  <a:lnTo>
                    <a:pt x="2183" y="975"/>
                  </a:lnTo>
                  <a:lnTo>
                    <a:pt x="2212" y="973"/>
                  </a:lnTo>
                  <a:lnTo>
                    <a:pt x="2247" y="975"/>
                  </a:lnTo>
                  <a:lnTo>
                    <a:pt x="2266" y="979"/>
                  </a:lnTo>
                  <a:lnTo>
                    <a:pt x="2288" y="984"/>
                  </a:lnTo>
                  <a:lnTo>
                    <a:pt x="2308" y="995"/>
                  </a:lnTo>
                  <a:lnTo>
                    <a:pt x="2331" y="1012"/>
                  </a:lnTo>
                  <a:lnTo>
                    <a:pt x="2347" y="1030"/>
                  </a:lnTo>
                  <a:lnTo>
                    <a:pt x="2360" y="1058"/>
                  </a:lnTo>
                  <a:lnTo>
                    <a:pt x="2366" y="1082"/>
                  </a:lnTo>
                  <a:lnTo>
                    <a:pt x="2369" y="1112"/>
                  </a:lnTo>
                  <a:lnTo>
                    <a:pt x="2373" y="1165"/>
                  </a:lnTo>
                  <a:lnTo>
                    <a:pt x="2371" y="1228"/>
                  </a:lnTo>
                  <a:lnTo>
                    <a:pt x="2373" y="1294"/>
                  </a:lnTo>
                  <a:lnTo>
                    <a:pt x="2367" y="1372"/>
                  </a:lnTo>
                  <a:lnTo>
                    <a:pt x="2362" y="1426"/>
                  </a:lnTo>
                  <a:lnTo>
                    <a:pt x="2356" y="1468"/>
                  </a:lnTo>
                  <a:lnTo>
                    <a:pt x="2347" y="1492"/>
                  </a:lnTo>
                  <a:lnTo>
                    <a:pt x="2332" y="1514"/>
                  </a:lnTo>
                  <a:lnTo>
                    <a:pt x="2316" y="1529"/>
                  </a:lnTo>
                  <a:lnTo>
                    <a:pt x="2294" y="1542"/>
                  </a:lnTo>
                  <a:lnTo>
                    <a:pt x="2268" y="1549"/>
                  </a:lnTo>
                  <a:lnTo>
                    <a:pt x="2245" y="1555"/>
                  </a:lnTo>
                  <a:lnTo>
                    <a:pt x="2199" y="1557"/>
                  </a:lnTo>
                  <a:lnTo>
                    <a:pt x="2159" y="1555"/>
                  </a:lnTo>
                  <a:lnTo>
                    <a:pt x="2125" y="1549"/>
                  </a:lnTo>
                  <a:lnTo>
                    <a:pt x="2096" y="1547"/>
                  </a:lnTo>
                  <a:lnTo>
                    <a:pt x="2062" y="1546"/>
                  </a:lnTo>
                  <a:lnTo>
                    <a:pt x="2033" y="1546"/>
                  </a:lnTo>
                  <a:lnTo>
                    <a:pt x="2007" y="1547"/>
                  </a:lnTo>
                  <a:lnTo>
                    <a:pt x="1979" y="1549"/>
                  </a:lnTo>
                  <a:lnTo>
                    <a:pt x="1946" y="1558"/>
                  </a:lnTo>
                  <a:lnTo>
                    <a:pt x="1928" y="1566"/>
                  </a:lnTo>
                  <a:lnTo>
                    <a:pt x="1911" y="1573"/>
                  </a:lnTo>
                  <a:lnTo>
                    <a:pt x="1889" y="1588"/>
                  </a:lnTo>
                  <a:lnTo>
                    <a:pt x="1874" y="1607"/>
                  </a:lnTo>
                  <a:lnTo>
                    <a:pt x="1863" y="1623"/>
                  </a:lnTo>
                  <a:lnTo>
                    <a:pt x="1852" y="1643"/>
                  </a:lnTo>
                  <a:lnTo>
                    <a:pt x="1846" y="1664"/>
                  </a:lnTo>
                  <a:lnTo>
                    <a:pt x="1844" y="1686"/>
                  </a:lnTo>
                  <a:lnTo>
                    <a:pt x="1846" y="1710"/>
                  </a:lnTo>
                  <a:lnTo>
                    <a:pt x="1846" y="1751"/>
                  </a:lnTo>
                  <a:lnTo>
                    <a:pt x="1844" y="1793"/>
                  </a:lnTo>
                  <a:lnTo>
                    <a:pt x="1833" y="1824"/>
                  </a:lnTo>
                  <a:lnTo>
                    <a:pt x="1822" y="1850"/>
                  </a:lnTo>
                  <a:lnTo>
                    <a:pt x="1806" y="1869"/>
                  </a:lnTo>
                  <a:lnTo>
                    <a:pt x="1782" y="1884"/>
                  </a:lnTo>
                  <a:lnTo>
                    <a:pt x="1757" y="1896"/>
                  </a:lnTo>
                  <a:lnTo>
                    <a:pt x="1730" y="1904"/>
                  </a:lnTo>
                  <a:lnTo>
                    <a:pt x="1695" y="1911"/>
                  </a:lnTo>
                  <a:lnTo>
                    <a:pt x="1665" y="1920"/>
                  </a:lnTo>
                  <a:lnTo>
                    <a:pt x="1630" y="1926"/>
                  </a:lnTo>
                  <a:lnTo>
                    <a:pt x="1600" y="1932"/>
                  </a:lnTo>
                  <a:lnTo>
                    <a:pt x="1567" y="1939"/>
                  </a:lnTo>
                  <a:lnTo>
                    <a:pt x="1541" y="1952"/>
                  </a:lnTo>
                  <a:lnTo>
                    <a:pt x="1512" y="1965"/>
                  </a:lnTo>
                  <a:lnTo>
                    <a:pt x="1484" y="1981"/>
                  </a:lnTo>
                  <a:lnTo>
                    <a:pt x="1464" y="2004"/>
                  </a:lnTo>
                  <a:lnTo>
                    <a:pt x="1445" y="2029"/>
                  </a:lnTo>
                  <a:lnTo>
                    <a:pt x="1430" y="2061"/>
                  </a:lnTo>
                  <a:lnTo>
                    <a:pt x="1427" y="2089"/>
                  </a:lnTo>
                  <a:lnTo>
                    <a:pt x="1428" y="2120"/>
                  </a:lnTo>
                  <a:lnTo>
                    <a:pt x="1434" y="2149"/>
                  </a:lnTo>
                  <a:lnTo>
                    <a:pt x="1443" y="2181"/>
                  </a:lnTo>
                  <a:lnTo>
                    <a:pt x="1451" y="2216"/>
                  </a:lnTo>
                  <a:lnTo>
                    <a:pt x="1456" y="2247"/>
                  </a:lnTo>
                  <a:lnTo>
                    <a:pt x="1464" y="2288"/>
                  </a:lnTo>
                  <a:lnTo>
                    <a:pt x="1464" y="2329"/>
                  </a:lnTo>
                  <a:lnTo>
                    <a:pt x="1454" y="2369"/>
                  </a:lnTo>
                  <a:lnTo>
                    <a:pt x="1445" y="2401"/>
                  </a:lnTo>
                  <a:lnTo>
                    <a:pt x="1434" y="2432"/>
                  </a:lnTo>
                  <a:lnTo>
                    <a:pt x="1419" y="2462"/>
                  </a:lnTo>
                  <a:lnTo>
                    <a:pt x="1399" y="2499"/>
                  </a:lnTo>
                  <a:lnTo>
                    <a:pt x="1377" y="2523"/>
                  </a:lnTo>
                  <a:lnTo>
                    <a:pt x="1358" y="2539"/>
                  </a:lnTo>
                  <a:lnTo>
                    <a:pt x="1334" y="2559"/>
                  </a:lnTo>
                  <a:lnTo>
                    <a:pt x="1308" y="2578"/>
                  </a:lnTo>
                  <a:lnTo>
                    <a:pt x="1284" y="2587"/>
                  </a:lnTo>
                  <a:lnTo>
                    <a:pt x="1262" y="2593"/>
                  </a:lnTo>
                  <a:lnTo>
                    <a:pt x="1225" y="2596"/>
                  </a:lnTo>
                  <a:lnTo>
                    <a:pt x="1183" y="2598"/>
                  </a:lnTo>
                  <a:lnTo>
                    <a:pt x="1131" y="2596"/>
                  </a:lnTo>
                  <a:lnTo>
                    <a:pt x="1107" y="2596"/>
                  </a:lnTo>
                  <a:lnTo>
                    <a:pt x="1075" y="2591"/>
                  </a:lnTo>
                  <a:lnTo>
                    <a:pt x="1042" y="2582"/>
                  </a:lnTo>
                  <a:lnTo>
                    <a:pt x="1013" y="2565"/>
                  </a:lnTo>
                  <a:lnTo>
                    <a:pt x="994" y="2550"/>
                  </a:lnTo>
                  <a:lnTo>
                    <a:pt x="974" y="2530"/>
                  </a:lnTo>
                  <a:lnTo>
                    <a:pt x="957" y="2511"/>
                  </a:lnTo>
                  <a:lnTo>
                    <a:pt x="940" y="2487"/>
                  </a:lnTo>
                  <a:lnTo>
                    <a:pt x="927" y="2463"/>
                  </a:lnTo>
                  <a:lnTo>
                    <a:pt x="916" y="2434"/>
                  </a:lnTo>
                  <a:lnTo>
                    <a:pt x="911" y="2402"/>
                  </a:lnTo>
                  <a:lnTo>
                    <a:pt x="909" y="2378"/>
                  </a:lnTo>
                  <a:lnTo>
                    <a:pt x="909" y="2345"/>
                  </a:lnTo>
                  <a:lnTo>
                    <a:pt x="911" y="2318"/>
                  </a:lnTo>
                  <a:lnTo>
                    <a:pt x="920" y="2288"/>
                  </a:lnTo>
                  <a:lnTo>
                    <a:pt x="927" y="2253"/>
                  </a:lnTo>
                  <a:lnTo>
                    <a:pt x="937" y="2220"/>
                  </a:lnTo>
                  <a:lnTo>
                    <a:pt x="942" y="2190"/>
                  </a:lnTo>
                  <a:lnTo>
                    <a:pt x="944" y="2162"/>
                  </a:lnTo>
                  <a:lnTo>
                    <a:pt x="942" y="2140"/>
                  </a:lnTo>
                  <a:lnTo>
                    <a:pt x="937" y="2118"/>
                  </a:lnTo>
                  <a:lnTo>
                    <a:pt x="922" y="2090"/>
                  </a:lnTo>
                  <a:lnTo>
                    <a:pt x="907" y="2072"/>
                  </a:lnTo>
                  <a:lnTo>
                    <a:pt x="889" y="2052"/>
                  </a:lnTo>
                  <a:lnTo>
                    <a:pt x="868" y="2037"/>
                  </a:lnTo>
                  <a:lnTo>
                    <a:pt x="848" y="2022"/>
                  </a:lnTo>
                  <a:lnTo>
                    <a:pt x="818" y="2011"/>
                  </a:lnTo>
                  <a:lnTo>
                    <a:pt x="793" y="2004"/>
                  </a:lnTo>
                  <a:lnTo>
                    <a:pt x="759" y="1996"/>
                  </a:lnTo>
                  <a:lnTo>
                    <a:pt x="730" y="1992"/>
                  </a:lnTo>
                  <a:lnTo>
                    <a:pt x="702" y="1985"/>
                  </a:lnTo>
                  <a:lnTo>
                    <a:pt x="669" y="1978"/>
                  </a:lnTo>
                  <a:lnTo>
                    <a:pt x="641" y="1967"/>
                  </a:lnTo>
                  <a:lnTo>
                    <a:pt x="608" y="1957"/>
                  </a:lnTo>
                  <a:lnTo>
                    <a:pt x="582" y="1946"/>
                  </a:lnTo>
                  <a:lnTo>
                    <a:pt x="561" y="1930"/>
                  </a:lnTo>
                  <a:lnTo>
                    <a:pt x="545" y="1908"/>
                  </a:lnTo>
                  <a:lnTo>
                    <a:pt x="534" y="1880"/>
                  </a:lnTo>
                  <a:lnTo>
                    <a:pt x="525" y="1843"/>
                  </a:lnTo>
                  <a:lnTo>
                    <a:pt x="523" y="1813"/>
                  </a:lnTo>
                  <a:lnTo>
                    <a:pt x="525" y="1780"/>
                  </a:lnTo>
                  <a:lnTo>
                    <a:pt x="528" y="1754"/>
                  </a:lnTo>
                  <a:lnTo>
                    <a:pt x="525" y="1723"/>
                  </a:lnTo>
                  <a:lnTo>
                    <a:pt x="515" y="1699"/>
                  </a:lnTo>
                  <a:lnTo>
                    <a:pt x="499" y="1673"/>
                  </a:lnTo>
                  <a:lnTo>
                    <a:pt x="482" y="1656"/>
                  </a:lnTo>
                  <a:lnTo>
                    <a:pt x="462" y="1640"/>
                  </a:lnTo>
                  <a:lnTo>
                    <a:pt x="434" y="1629"/>
                  </a:lnTo>
                  <a:lnTo>
                    <a:pt x="403" y="1618"/>
                  </a:lnTo>
                  <a:lnTo>
                    <a:pt x="369" y="1614"/>
                  </a:lnTo>
                  <a:lnTo>
                    <a:pt x="342" y="1610"/>
                  </a:lnTo>
                  <a:lnTo>
                    <a:pt x="310" y="1610"/>
                  </a:lnTo>
                  <a:lnTo>
                    <a:pt x="282" y="1614"/>
                  </a:lnTo>
                  <a:lnTo>
                    <a:pt x="255" y="1616"/>
                  </a:lnTo>
                  <a:lnTo>
                    <a:pt x="227" y="1619"/>
                  </a:lnTo>
                  <a:lnTo>
                    <a:pt x="199" y="1623"/>
                  </a:lnTo>
                  <a:lnTo>
                    <a:pt x="153" y="1623"/>
                  </a:lnTo>
                  <a:lnTo>
                    <a:pt x="123" y="1621"/>
                  </a:lnTo>
                  <a:lnTo>
                    <a:pt x="92" y="1614"/>
                  </a:lnTo>
                  <a:lnTo>
                    <a:pt x="70" y="1603"/>
                  </a:lnTo>
                  <a:lnTo>
                    <a:pt x="46" y="1584"/>
                  </a:lnTo>
                  <a:lnTo>
                    <a:pt x="29" y="1564"/>
                  </a:lnTo>
                  <a:lnTo>
                    <a:pt x="18" y="1542"/>
                  </a:lnTo>
                  <a:lnTo>
                    <a:pt x="5" y="1499"/>
                  </a:lnTo>
                  <a:lnTo>
                    <a:pt x="3" y="1455"/>
                  </a:lnTo>
                  <a:lnTo>
                    <a:pt x="1" y="1411"/>
                  </a:lnTo>
                  <a:lnTo>
                    <a:pt x="0" y="1355"/>
                  </a:lnTo>
                  <a:lnTo>
                    <a:pt x="3" y="1307"/>
                  </a:lnTo>
                  <a:lnTo>
                    <a:pt x="5" y="1256"/>
                  </a:lnTo>
                  <a:lnTo>
                    <a:pt x="7" y="1209"/>
                  </a:lnTo>
                  <a:lnTo>
                    <a:pt x="11" y="1161"/>
                  </a:lnTo>
                  <a:lnTo>
                    <a:pt x="16" y="1124"/>
                  </a:lnTo>
                  <a:lnTo>
                    <a:pt x="22" y="1084"/>
                  </a:lnTo>
                  <a:lnTo>
                    <a:pt x="29" y="1052"/>
                  </a:lnTo>
                  <a:lnTo>
                    <a:pt x="40" y="1032"/>
                  </a:lnTo>
                  <a:lnTo>
                    <a:pt x="57" y="1012"/>
                  </a:lnTo>
                  <a:lnTo>
                    <a:pt x="73" y="999"/>
                  </a:lnTo>
                  <a:lnTo>
                    <a:pt x="96" y="984"/>
                  </a:lnTo>
                  <a:lnTo>
                    <a:pt x="116" y="980"/>
                  </a:lnTo>
                  <a:lnTo>
                    <a:pt x="142" y="975"/>
                  </a:lnTo>
                  <a:lnTo>
                    <a:pt x="175" y="973"/>
                  </a:lnTo>
                  <a:lnTo>
                    <a:pt x="205" y="975"/>
                  </a:lnTo>
                  <a:lnTo>
                    <a:pt x="245" y="980"/>
                  </a:lnTo>
                  <a:lnTo>
                    <a:pt x="281" y="982"/>
                  </a:lnTo>
                  <a:lnTo>
                    <a:pt x="310" y="984"/>
                  </a:lnTo>
                  <a:lnTo>
                    <a:pt x="351" y="986"/>
                  </a:lnTo>
                  <a:lnTo>
                    <a:pt x="393" y="980"/>
                  </a:lnTo>
                  <a:lnTo>
                    <a:pt x="428" y="973"/>
                  </a:lnTo>
                  <a:lnTo>
                    <a:pt x="462" y="960"/>
                  </a:lnTo>
                  <a:lnTo>
                    <a:pt x="484" y="947"/>
                  </a:lnTo>
                  <a:lnTo>
                    <a:pt x="506" y="927"/>
                  </a:lnTo>
                  <a:lnTo>
                    <a:pt x="523" y="901"/>
                  </a:lnTo>
                  <a:lnTo>
                    <a:pt x="534" y="875"/>
                  </a:lnTo>
                  <a:lnTo>
                    <a:pt x="537" y="847"/>
                  </a:lnTo>
                  <a:lnTo>
                    <a:pt x="536" y="827"/>
                  </a:lnTo>
                  <a:lnTo>
                    <a:pt x="534" y="788"/>
                  </a:lnTo>
                  <a:lnTo>
                    <a:pt x="536" y="750"/>
                  </a:lnTo>
                  <a:lnTo>
                    <a:pt x="543" y="720"/>
                  </a:lnTo>
                  <a:lnTo>
                    <a:pt x="552" y="692"/>
                  </a:lnTo>
                  <a:lnTo>
                    <a:pt x="565" y="672"/>
                  </a:lnTo>
                  <a:lnTo>
                    <a:pt x="591" y="652"/>
                  </a:lnTo>
                  <a:lnTo>
                    <a:pt x="619" y="637"/>
                  </a:lnTo>
                  <a:lnTo>
                    <a:pt x="654" y="626"/>
                  </a:lnTo>
                  <a:lnTo>
                    <a:pt x="689" y="617"/>
                  </a:lnTo>
                  <a:lnTo>
                    <a:pt x="719" y="609"/>
                  </a:lnTo>
                  <a:lnTo>
                    <a:pt x="756" y="604"/>
                  </a:lnTo>
                  <a:lnTo>
                    <a:pt x="791" y="596"/>
                  </a:lnTo>
                  <a:lnTo>
                    <a:pt x="831" y="585"/>
                  </a:lnTo>
                  <a:lnTo>
                    <a:pt x="870" y="569"/>
                  </a:lnTo>
                  <a:lnTo>
                    <a:pt x="903" y="543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077" y="2091"/>
              <a:ext cx="1712" cy="9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0000"/>
                  </a:solidFill>
                  <a:latin typeface="Constantia" pitchFamily="18" charset="0"/>
                </a:rPr>
                <a:t>Independent</a:t>
              </a:r>
            </a:p>
            <a:p>
              <a:pPr algn="ctr"/>
              <a:r>
                <a:rPr lang="en-US" sz="3200" b="1" dirty="0">
                  <a:solidFill>
                    <a:srgbClr val="000000"/>
                  </a:solidFill>
                  <a:latin typeface="Constantia" pitchFamily="18" charset="0"/>
                </a:rPr>
                <a:t>Practice</a:t>
              </a:r>
            </a:p>
            <a:p>
              <a:pPr algn="ctr"/>
              <a:r>
                <a:rPr lang="en-US" sz="3200" b="1" dirty="0">
                  <a:solidFill>
                    <a:srgbClr val="000000"/>
                  </a:solidFill>
                  <a:latin typeface="Constantia" pitchFamily="18" charset="0"/>
                </a:rPr>
                <a:t>33.1%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Psychological vs. Physiological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Psychological needs </a:t>
            </a:r>
            <a:r>
              <a:rPr lang="en-US" dirty="0" smtClean="0"/>
              <a:t>are things like love, comfort, security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Physiological needs </a:t>
            </a:r>
            <a:r>
              <a:rPr lang="en-US" dirty="0" smtClean="0"/>
              <a:t>are things like food, water, sleep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808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657" y="121590"/>
            <a:ext cx="46209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Maslow’s Hierarchy of Needs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t="22118" b="50750"/>
          <a:stretch>
            <a:fillRect/>
          </a:stretch>
        </p:blipFill>
        <p:spPr>
          <a:xfrm>
            <a:off x="0" y="0"/>
            <a:ext cx="9144000" cy="1860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059046" y="3919790"/>
            <a:ext cx="4997255" cy="879164"/>
          </a:xfrm>
        </p:spPr>
        <p:txBody>
          <a:bodyPr>
            <a:normAutofit fontScale="90000"/>
          </a:bodyPr>
          <a:lstStyle/>
          <a:p>
            <a:r>
              <a:rPr lang="en-US" sz="3900" b="1" dirty="0" smtClean="0">
                <a:solidFill>
                  <a:srgbClr val="660066"/>
                </a:solidFill>
              </a:rPr>
              <a:t>Four Goals of Psychology</a:t>
            </a:r>
            <a:endParaRPr lang="en-US" sz="3900" b="1" dirty="0">
              <a:solidFill>
                <a:srgbClr val="660066"/>
              </a:solidFill>
            </a:endParaRPr>
          </a:p>
        </p:txBody>
      </p:sp>
      <p:pic>
        <p:nvPicPr>
          <p:cNvPr id="5" name="Picture 2" descr="http://img.dailymail.co.uk/i/pix/2007/04_03/tantrumREX0805_228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8672" y="1721174"/>
            <a:ext cx="3834910" cy="5340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7956" y="1964585"/>
            <a:ext cx="46007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DESCRIPTION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en-US" sz="3200" dirty="0" smtClean="0"/>
              <a:t> The kid is having a meltdown in the candy aisle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EXPLANATION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 wants the yummy candy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b="1" u="sng" baseline="0" dirty="0" smtClean="0">
                <a:solidFill>
                  <a:srgbClr val="FF0000"/>
                </a:solidFill>
              </a:rPr>
              <a:t>PREDICTION</a:t>
            </a:r>
            <a:r>
              <a:rPr lang="en-US" sz="3200" baseline="0" dirty="0" smtClean="0"/>
              <a:t>:</a:t>
            </a:r>
            <a:r>
              <a:rPr lang="en-US" sz="3200" dirty="0" smtClean="0"/>
              <a:t> He will get the candy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INFLUENCE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Strategically-placed candy bars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4369</TotalTime>
  <Words>453</Words>
  <Application>Microsoft Office PowerPoint</Application>
  <PresentationFormat>On-screen Show (4:3)</PresentationFormat>
  <Paragraphs>80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Bauhaus 93</vt:lpstr>
      <vt:lpstr>Calibri</vt:lpstr>
      <vt:lpstr>Constantia</vt:lpstr>
      <vt:lpstr>Office Theme</vt:lpstr>
      <vt:lpstr>What is  Psychology?</vt:lpstr>
      <vt:lpstr>Definition of Psychology</vt:lpstr>
      <vt:lpstr>Why Study Psychology?</vt:lpstr>
      <vt:lpstr>What Psychology IS NOT…</vt:lpstr>
      <vt:lpstr>Fields of Psychology</vt:lpstr>
      <vt:lpstr>Work in Psychology</vt:lpstr>
      <vt:lpstr>Psychological vs. Physiological</vt:lpstr>
      <vt:lpstr>PowerPoint Presentation</vt:lpstr>
      <vt:lpstr>Four Goals of Psychology</vt:lpstr>
      <vt:lpstr>1.) Description</vt:lpstr>
      <vt:lpstr>2.) Explanation</vt:lpstr>
      <vt:lpstr>2.) Explanation</vt:lpstr>
      <vt:lpstr>2.) Explanation</vt:lpstr>
      <vt:lpstr>3.) Prediction</vt:lpstr>
      <vt:lpstr>3.) Prediction</vt:lpstr>
      <vt:lpstr>4.) Influence</vt:lpstr>
    </vt:vector>
  </TitlesOfParts>
  <Company>University of Illinois at Urbana-Champaign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 Psychology?</dc:title>
  <dc:creator>Bobby Morrissey</dc:creator>
  <cp:lastModifiedBy>LeeAnn Nolan</cp:lastModifiedBy>
  <cp:revision>5</cp:revision>
  <dcterms:created xsi:type="dcterms:W3CDTF">2014-01-14T07:54:43Z</dcterms:created>
  <dcterms:modified xsi:type="dcterms:W3CDTF">2014-09-02T20:35:07Z</dcterms:modified>
</cp:coreProperties>
</file>